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1"/>
  </p:notesMasterIdLst>
  <p:handoutMasterIdLst>
    <p:handoutMasterId r:id="rId12"/>
  </p:handoutMasterIdLst>
  <p:sldIdLst>
    <p:sldId id="357" r:id="rId2"/>
    <p:sldId id="429" r:id="rId3"/>
    <p:sldId id="434" r:id="rId4"/>
    <p:sldId id="435" r:id="rId5"/>
    <p:sldId id="433" r:id="rId6"/>
    <p:sldId id="436" r:id="rId7"/>
    <p:sldId id="409" r:id="rId8"/>
    <p:sldId id="370" r:id="rId9"/>
    <p:sldId id="398" r:id="rId10"/>
  </p:sldIdLst>
  <p:sldSz cx="9144000" cy="6858000" type="screen4x3"/>
  <p:notesSz cx="6858000" cy="9926638"/>
  <p:defaultTextStyle>
    <a:defPPr>
      <a:defRPr lang="en-GB"/>
    </a:defPPr>
    <a:lvl1pPr algn="l" rtl="0" fontAlgn="base">
      <a:spcBef>
        <a:spcPct val="0"/>
      </a:spcBef>
      <a:spcAft>
        <a:spcPct val="0"/>
      </a:spcAft>
      <a:defRPr sz="7600" b="1" kern="1200">
        <a:solidFill>
          <a:srgbClr val="FFD624"/>
        </a:solidFill>
        <a:latin typeface="Verdana" pitchFamily="34" charset="0"/>
        <a:ea typeface="+mn-ea"/>
        <a:cs typeface="+mn-cs"/>
      </a:defRPr>
    </a:lvl1pPr>
    <a:lvl2pPr marL="457200" algn="l" rtl="0" fontAlgn="base">
      <a:spcBef>
        <a:spcPct val="0"/>
      </a:spcBef>
      <a:spcAft>
        <a:spcPct val="0"/>
      </a:spcAft>
      <a:defRPr sz="7600" b="1" kern="1200">
        <a:solidFill>
          <a:srgbClr val="FFD624"/>
        </a:solidFill>
        <a:latin typeface="Verdana" pitchFamily="34" charset="0"/>
        <a:ea typeface="+mn-ea"/>
        <a:cs typeface="+mn-cs"/>
      </a:defRPr>
    </a:lvl2pPr>
    <a:lvl3pPr marL="914400" algn="l" rtl="0" fontAlgn="base">
      <a:spcBef>
        <a:spcPct val="0"/>
      </a:spcBef>
      <a:spcAft>
        <a:spcPct val="0"/>
      </a:spcAft>
      <a:defRPr sz="7600" b="1" kern="1200">
        <a:solidFill>
          <a:srgbClr val="FFD624"/>
        </a:solidFill>
        <a:latin typeface="Verdana" pitchFamily="34" charset="0"/>
        <a:ea typeface="+mn-ea"/>
        <a:cs typeface="+mn-cs"/>
      </a:defRPr>
    </a:lvl3pPr>
    <a:lvl4pPr marL="1371600" algn="l" rtl="0" fontAlgn="base">
      <a:spcBef>
        <a:spcPct val="0"/>
      </a:spcBef>
      <a:spcAft>
        <a:spcPct val="0"/>
      </a:spcAft>
      <a:defRPr sz="7600" b="1" kern="1200">
        <a:solidFill>
          <a:srgbClr val="FFD624"/>
        </a:solidFill>
        <a:latin typeface="Verdana" pitchFamily="34" charset="0"/>
        <a:ea typeface="+mn-ea"/>
        <a:cs typeface="+mn-cs"/>
      </a:defRPr>
    </a:lvl4pPr>
    <a:lvl5pPr marL="1828800" algn="l" rtl="0" fontAlgn="base">
      <a:spcBef>
        <a:spcPct val="0"/>
      </a:spcBef>
      <a:spcAft>
        <a:spcPct val="0"/>
      </a:spcAft>
      <a:defRPr sz="7600" b="1" kern="1200">
        <a:solidFill>
          <a:srgbClr val="FFD624"/>
        </a:solidFill>
        <a:latin typeface="Verdana" pitchFamily="34" charset="0"/>
        <a:ea typeface="+mn-ea"/>
        <a:cs typeface="+mn-cs"/>
      </a:defRPr>
    </a:lvl5pPr>
    <a:lvl6pPr marL="2286000" algn="l" defTabSz="914400" rtl="0" eaLnBrk="1" latinLnBrk="0" hangingPunct="1">
      <a:defRPr sz="7600" b="1" kern="1200">
        <a:solidFill>
          <a:srgbClr val="FFD624"/>
        </a:solidFill>
        <a:latin typeface="Verdana" pitchFamily="34" charset="0"/>
        <a:ea typeface="+mn-ea"/>
        <a:cs typeface="+mn-cs"/>
      </a:defRPr>
    </a:lvl6pPr>
    <a:lvl7pPr marL="2743200" algn="l" defTabSz="914400" rtl="0" eaLnBrk="1" latinLnBrk="0" hangingPunct="1">
      <a:defRPr sz="7600" b="1" kern="1200">
        <a:solidFill>
          <a:srgbClr val="FFD624"/>
        </a:solidFill>
        <a:latin typeface="Verdana" pitchFamily="34" charset="0"/>
        <a:ea typeface="+mn-ea"/>
        <a:cs typeface="+mn-cs"/>
      </a:defRPr>
    </a:lvl7pPr>
    <a:lvl8pPr marL="3200400" algn="l" defTabSz="914400" rtl="0" eaLnBrk="1" latinLnBrk="0" hangingPunct="1">
      <a:defRPr sz="7600" b="1" kern="1200">
        <a:solidFill>
          <a:srgbClr val="FFD624"/>
        </a:solidFill>
        <a:latin typeface="Verdana" pitchFamily="34" charset="0"/>
        <a:ea typeface="+mn-ea"/>
        <a:cs typeface="+mn-cs"/>
      </a:defRPr>
    </a:lvl8pPr>
    <a:lvl9pPr marL="3657600" algn="l" defTabSz="914400" rtl="0" eaLnBrk="1" latinLnBrk="0" hangingPunct="1">
      <a:defRPr sz="7600" b="1" kern="1200">
        <a:solidFill>
          <a:srgbClr val="FFD624"/>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61" userDrawn="1">
          <p15:clr>
            <a:srgbClr val="A4A3A4"/>
          </p15:clr>
        </p15:guide>
        <p15:guide id="2" pos="2182" userDrawn="1">
          <p15:clr>
            <a:srgbClr val="A4A3A4"/>
          </p15:clr>
        </p15:guide>
        <p15:guide id="3" orient="horz" pos="3186" userDrawn="1">
          <p15:clr>
            <a:srgbClr val="A4A3A4"/>
          </p15:clr>
        </p15:guide>
        <p15:guide id="4" pos="2205" userDrawn="1">
          <p15:clr>
            <a:srgbClr val="A4A3A4"/>
          </p15:clr>
        </p15:guide>
        <p15:guide id="5" orient="horz" pos="3100" userDrawn="1">
          <p15:clr>
            <a:srgbClr val="A4A3A4"/>
          </p15:clr>
        </p15:guide>
        <p15:guide id="6" orient="horz" pos="3124" userDrawn="1">
          <p15:clr>
            <a:srgbClr val="A4A3A4"/>
          </p15:clr>
        </p15:guide>
        <p15:guide id="7" pos="2138" userDrawn="1">
          <p15:clr>
            <a:srgbClr val="A4A3A4"/>
          </p15:clr>
        </p15:guide>
        <p15:guide id="8" pos="216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5494"/>
    <a:srgbClr val="75195B"/>
    <a:srgbClr val="EE8032"/>
    <a:srgbClr val="EE7D32"/>
    <a:srgbClr val="3E7E93"/>
    <a:srgbClr val="38D4D6"/>
    <a:srgbClr val="FFD624"/>
    <a:srgbClr val="3166CF"/>
    <a:srgbClr val="3E6FD2"/>
    <a:srgbClr val="2D5E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293" autoAdjust="0"/>
    <p:restoredTop sz="95201" autoAdjust="0"/>
  </p:normalViewPr>
  <p:slideViewPr>
    <p:cSldViewPr>
      <p:cViewPr varScale="1">
        <p:scale>
          <a:sx n="90" d="100"/>
          <a:sy n="90" d="100"/>
        </p:scale>
        <p:origin x="120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552" y="1062"/>
      </p:cViewPr>
      <p:guideLst>
        <p:guide orient="horz" pos="3161"/>
        <p:guide pos="2182"/>
        <p:guide orient="horz" pos="3186"/>
        <p:guide pos="2205"/>
        <p:guide orient="horz" pos="3100"/>
        <p:guide orient="horz" pos="3124"/>
        <p:guide pos="2138"/>
        <p:guide pos="216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4" y="5"/>
            <a:ext cx="2972546" cy="496887"/>
          </a:xfrm>
          <a:prstGeom prst="rect">
            <a:avLst/>
          </a:prstGeom>
          <a:noFill/>
          <a:ln w="9525">
            <a:noFill/>
            <a:miter lim="800000"/>
            <a:headEnd/>
            <a:tailEnd/>
          </a:ln>
          <a:effectLst/>
        </p:spPr>
        <p:txBody>
          <a:bodyPr vert="horz" wrap="square" lIns="92190" tIns="46094" rIns="92190" bIns="46094" numCol="1" anchor="t" anchorCtr="0" compatLnSpc="1">
            <a:prstTxWarp prst="textNoShape">
              <a:avLst/>
            </a:prstTxWarp>
          </a:bodyPr>
          <a:lstStyle>
            <a:lvl1pPr>
              <a:defRPr sz="1200" b="0">
                <a:solidFill>
                  <a:schemeClr val="tx1"/>
                </a:solidFill>
                <a:latin typeface="Arial" charset="0"/>
              </a:defRPr>
            </a:lvl1pPr>
          </a:lstStyle>
          <a:p>
            <a:pPr>
              <a:defRPr/>
            </a:pPr>
            <a:endParaRPr lang="en-GB" dirty="0"/>
          </a:p>
        </p:txBody>
      </p:sp>
      <p:sp>
        <p:nvSpPr>
          <p:cNvPr id="37891" name="Rectangle 3"/>
          <p:cNvSpPr>
            <a:spLocks noGrp="1" noChangeArrowheads="1"/>
          </p:cNvSpPr>
          <p:nvPr>
            <p:ph type="dt" sz="quarter" idx="1"/>
          </p:nvPr>
        </p:nvSpPr>
        <p:spPr bwMode="auto">
          <a:xfrm>
            <a:off x="3883858" y="5"/>
            <a:ext cx="2972546" cy="496887"/>
          </a:xfrm>
          <a:prstGeom prst="rect">
            <a:avLst/>
          </a:prstGeom>
          <a:noFill/>
          <a:ln w="9525">
            <a:noFill/>
            <a:miter lim="800000"/>
            <a:headEnd/>
            <a:tailEnd/>
          </a:ln>
          <a:effectLst/>
        </p:spPr>
        <p:txBody>
          <a:bodyPr vert="horz" wrap="square" lIns="92190" tIns="46094" rIns="92190" bIns="46094" numCol="1" anchor="t" anchorCtr="0" compatLnSpc="1">
            <a:prstTxWarp prst="textNoShape">
              <a:avLst/>
            </a:prstTxWarp>
          </a:bodyPr>
          <a:lstStyle>
            <a:lvl1pPr algn="r">
              <a:defRPr sz="1200" b="0">
                <a:solidFill>
                  <a:schemeClr val="tx1"/>
                </a:solidFill>
                <a:latin typeface="Arial" charset="0"/>
              </a:defRPr>
            </a:lvl1pPr>
          </a:lstStyle>
          <a:p>
            <a:pPr>
              <a:defRPr/>
            </a:pPr>
            <a:endParaRPr lang="en-GB" dirty="0"/>
          </a:p>
        </p:txBody>
      </p:sp>
      <p:sp>
        <p:nvSpPr>
          <p:cNvPr id="37892" name="Rectangle 4"/>
          <p:cNvSpPr>
            <a:spLocks noGrp="1" noChangeArrowheads="1"/>
          </p:cNvSpPr>
          <p:nvPr>
            <p:ph type="ftr" sz="quarter" idx="2"/>
          </p:nvPr>
        </p:nvSpPr>
        <p:spPr bwMode="auto">
          <a:xfrm>
            <a:off x="4" y="9428165"/>
            <a:ext cx="2972546" cy="496886"/>
          </a:xfrm>
          <a:prstGeom prst="rect">
            <a:avLst/>
          </a:prstGeom>
          <a:noFill/>
          <a:ln w="9525">
            <a:noFill/>
            <a:miter lim="800000"/>
            <a:headEnd/>
            <a:tailEnd/>
          </a:ln>
          <a:effectLst/>
        </p:spPr>
        <p:txBody>
          <a:bodyPr vert="horz" wrap="square" lIns="92190" tIns="46094" rIns="92190" bIns="46094" numCol="1" anchor="b" anchorCtr="0" compatLnSpc="1">
            <a:prstTxWarp prst="textNoShape">
              <a:avLst/>
            </a:prstTxWarp>
          </a:bodyPr>
          <a:lstStyle>
            <a:lvl1pPr>
              <a:defRPr sz="1200" b="0">
                <a:solidFill>
                  <a:schemeClr val="tx1"/>
                </a:solidFill>
                <a:latin typeface="Arial" charset="0"/>
              </a:defRPr>
            </a:lvl1pPr>
          </a:lstStyle>
          <a:p>
            <a:pPr>
              <a:defRPr/>
            </a:pPr>
            <a:endParaRPr lang="en-GB" dirty="0"/>
          </a:p>
        </p:txBody>
      </p:sp>
      <p:sp>
        <p:nvSpPr>
          <p:cNvPr id="37893" name="Rectangle 5"/>
          <p:cNvSpPr>
            <a:spLocks noGrp="1" noChangeArrowheads="1"/>
          </p:cNvSpPr>
          <p:nvPr>
            <p:ph type="sldNum" sz="quarter" idx="3"/>
          </p:nvPr>
        </p:nvSpPr>
        <p:spPr bwMode="auto">
          <a:xfrm>
            <a:off x="3883858" y="9428165"/>
            <a:ext cx="2972546" cy="496886"/>
          </a:xfrm>
          <a:prstGeom prst="rect">
            <a:avLst/>
          </a:prstGeom>
          <a:noFill/>
          <a:ln w="9525">
            <a:noFill/>
            <a:miter lim="800000"/>
            <a:headEnd/>
            <a:tailEnd/>
          </a:ln>
          <a:effectLst/>
        </p:spPr>
        <p:txBody>
          <a:bodyPr vert="horz" wrap="square" lIns="92190" tIns="46094" rIns="92190" bIns="46094" numCol="1" anchor="b" anchorCtr="0" compatLnSpc="1">
            <a:prstTxWarp prst="textNoShape">
              <a:avLst/>
            </a:prstTxWarp>
          </a:bodyPr>
          <a:lstStyle>
            <a:lvl1pPr algn="r">
              <a:defRPr sz="1200" b="0">
                <a:solidFill>
                  <a:schemeClr val="tx1"/>
                </a:solidFill>
                <a:latin typeface="Arial" charset="0"/>
              </a:defRPr>
            </a:lvl1pPr>
          </a:lstStyle>
          <a:p>
            <a:pPr>
              <a:defRPr/>
            </a:pPr>
            <a:fld id="{5EC7A9CE-B5D3-4830-AA57-DD8049CE9F26}" type="slidenum">
              <a:rPr lang="en-GB"/>
              <a:pPr>
                <a:defRPr/>
              </a:pPr>
              <a:t>‹#›</a:t>
            </a:fld>
            <a:endParaRPr lang="en-GB" dirty="0"/>
          </a:p>
        </p:txBody>
      </p:sp>
    </p:spTree>
    <p:extLst>
      <p:ext uri="{BB962C8B-B14F-4D97-AF65-F5344CB8AC3E}">
        <p14:creationId xmlns:p14="http://schemas.microsoft.com/office/powerpoint/2010/main" val="15000963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4" y="5"/>
            <a:ext cx="2972546" cy="496887"/>
          </a:xfrm>
          <a:prstGeom prst="rect">
            <a:avLst/>
          </a:prstGeom>
          <a:noFill/>
          <a:ln w="9525">
            <a:noFill/>
            <a:miter lim="800000"/>
            <a:headEnd/>
            <a:tailEnd/>
          </a:ln>
          <a:effectLst/>
        </p:spPr>
        <p:txBody>
          <a:bodyPr vert="horz" wrap="square" lIns="92190" tIns="46094" rIns="92190" bIns="46094" numCol="1" anchor="t" anchorCtr="0" compatLnSpc="1">
            <a:prstTxWarp prst="textNoShape">
              <a:avLst/>
            </a:prstTxWarp>
          </a:bodyPr>
          <a:lstStyle>
            <a:lvl1pPr>
              <a:defRPr sz="1200" b="0">
                <a:solidFill>
                  <a:schemeClr val="tx1"/>
                </a:solidFill>
                <a:latin typeface="Arial" charset="0"/>
              </a:defRPr>
            </a:lvl1pPr>
          </a:lstStyle>
          <a:p>
            <a:pPr>
              <a:defRPr/>
            </a:pPr>
            <a:endParaRPr lang="en-GB" dirty="0"/>
          </a:p>
        </p:txBody>
      </p:sp>
      <p:sp>
        <p:nvSpPr>
          <p:cNvPr id="36867" name="Rectangle 3"/>
          <p:cNvSpPr>
            <a:spLocks noGrp="1" noChangeArrowheads="1"/>
          </p:cNvSpPr>
          <p:nvPr>
            <p:ph type="dt" idx="1"/>
          </p:nvPr>
        </p:nvSpPr>
        <p:spPr bwMode="auto">
          <a:xfrm>
            <a:off x="3883858" y="5"/>
            <a:ext cx="2972546" cy="496887"/>
          </a:xfrm>
          <a:prstGeom prst="rect">
            <a:avLst/>
          </a:prstGeom>
          <a:noFill/>
          <a:ln w="9525">
            <a:noFill/>
            <a:miter lim="800000"/>
            <a:headEnd/>
            <a:tailEnd/>
          </a:ln>
          <a:effectLst/>
        </p:spPr>
        <p:txBody>
          <a:bodyPr vert="horz" wrap="square" lIns="92190" tIns="46094" rIns="92190" bIns="46094" numCol="1" anchor="t" anchorCtr="0" compatLnSpc="1">
            <a:prstTxWarp prst="textNoShape">
              <a:avLst/>
            </a:prstTxWarp>
          </a:bodyPr>
          <a:lstStyle>
            <a:lvl1pPr algn="r">
              <a:defRPr sz="1200" b="0">
                <a:solidFill>
                  <a:schemeClr val="tx1"/>
                </a:solidFill>
                <a:latin typeface="Arial" charset="0"/>
              </a:defRPr>
            </a:lvl1pPr>
          </a:lstStyle>
          <a:p>
            <a:pPr>
              <a:defRPr/>
            </a:pPr>
            <a:endParaRPr lang="en-GB" dirty="0"/>
          </a:p>
        </p:txBody>
      </p:sp>
      <p:sp>
        <p:nvSpPr>
          <p:cNvPr id="8196" name="Rectangle 4"/>
          <p:cNvSpPr>
            <a:spLocks noGrp="1" noRot="1" noChangeAspect="1" noChangeArrowheads="1" noTextEdit="1"/>
          </p:cNvSpPr>
          <p:nvPr>
            <p:ph type="sldImg" idx="2"/>
          </p:nvPr>
        </p:nvSpPr>
        <p:spPr bwMode="auto">
          <a:xfrm>
            <a:off x="947738" y="742950"/>
            <a:ext cx="4964112" cy="3722688"/>
          </a:xfrm>
          <a:prstGeom prst="rect">
            <a:avLst/>
          </a:prstGeom>
          <a:noFill/>
          <a:ln w="9525">
            <a:solidFill>
              <a:srgbClr val="000000"/>
            </a:solidFill>
            <a:miter lim="800000"/>
            <a:headEnd/>
            <a:tailEnd/>
          </a:ln>
        </p:spPr>
      </p:sp>
      <p:sp>
        <p:nvSpPr>
          <p:cNvPr id="36869" name="Rectangle 5"/>
          <p:cNvSpPr>
            <a:spLocks noGrp="1" noChangeArrowheads="1"/>
          </p:cNvSpPr>
          <p:nvPr>
            <p:ph type="body" sz="quarter" idx="3"/>
          </p:nvPr>
        </p:nvSpPr>
        <p:spPr bwMode="auto">
          <a:xfrm>
            <a:off x="685484" y="4714881"/>
            <a:ext cx="5487041" cy="4467224"/>
          </a:xfrm>
          <a:prstGeom prst="rect">
            <a:avLst/>
          </a:prstGeom>
          <a:noFill/>
          <a:ln w="9525">
            <a:noFill/>
            <a:miter lim="800000"/>
            <a:headEnd/>
            <a:tailEnd/>
          </a:ln>
          <a:effectLst/>
        </p:spPr>
        <p:txBody>
          <a:bodyPr vert="horz" wrap="square" lIns="92190" tIns="46094" rIns="92190" bIns="46094"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36870" name="Rectangle 6"/>
          <p:cNvSpPr>
            <a:spLocks noGrp="1" noChangeArrowheads="1"/>
          </p:cNvSpPr>
          <p:nvPr>
            <p:ph type="ftr" sz="quarter" idx="4"/>
          </p:nvPr>
        </p:nvSpPr>
        <p:spPr bwMode="auto">
          <a:xfrm>
            <a:off x="4" y="9428165"/>
            <a:ext cx="2972546" cy="496886"/>
          </a:xfrm>
          <a:prstGeom prst="rect">
            <a:avLst/>
          </a:prstGeom>
          <a:noFill/>
          <a:ln w="9525">
            <a:noFill/>
            <a:miter lim="800000"/>
            <a:headEnd/>
            <a:tailEnd/>
          </a:ln>
          <a:effectLst/>
        </p:spPr>
        <p:txBody>
          <a:bodyPr vert="horz" wrap="square" lIns="92190" tIns="46094" rIns="92190" bIns="46094" numCol="1" anchor="b" anchorCtr="0" compatLnSpc="1">
            <a:prstTxWarp prst="textNoShape">
              <a:avLst/>
            </a:prstTxWarp>
          </a:bodyPr>
          <a:lstStyle>
            <a:lvl1pPr>
              <a:defRPr sz="1200" b="0">
                <a:solidFill>
                  <a:schemeClr val="tx1"/>
                </a:solidFill>
                <a:latin typeface="Arial" charset="0"/>
              </a:defRPr>
            </a:lvl1pPr>
          </a:lstStyle>
          <a:p>
            <a:pPr>
              <a:defRPr/>
            </a:pPr>
            <a:endParaRPr lang="en-GB" dirty="0"/>
          </a:p>
        </p:txBody>
      </p:sp>
      <p:sp>
        <p:nvSpPr>
          <p:cNvPr id="36871" name="Rectangle 7"/>
          <p:cNvSpPr>
            <a:spLocks noGrp="1" noChangeArrowheads="1"/>
          </p:cNvSpPr>
          <p:nvPr>
            <p:ph type="sldNum" sz="quarter" idx="5"/>
          </p:nvPr>
        </p:nvSpPr>
        <p:spPr bwMode="auto">
          <a:xfrm>
            <a:off x="3883858" y="9428165"/>
            <a:ext cx="2972546" cy="496886"/>
          </a:xfrm>
          <a:prstGeom prst="rect">
            <a:avLst/>
          </a:prstGeom>
          <a:noFill/>
          <a:ln w="9525">
            <a:noFill/>
            <a:miter lim="800000"/>
            <a:headEnd/>
            <a:tailEnd/>
          </a:ln>
          <a:effectLst/>
        </p:spPr>
        <p:txBody>
          <a:bodyPr vert="horz" wrap="square" lIns="92190" tIns="46094" rIns="92190" bIns="46094" numCol="1" anchor="b" anchorCtr="0" compatLnSpc="1">
            <a:prstTxWarp prst="textNoShape">
              <a:avLst/>
            </a:prstTxWarp>
          </a:bodyPr>
          <a:lstStyle>
            <a:lvl1pPr algn="r">
              <a:defRPr sz="1200" b="0">
                <a:solidFill>
                  <a:schemeClr val="tx1"/>
                </a:solidFill>
                <a:latin typeface="Arial" charset="0"/>
              </a:defRPr>
            </a:lvl1pPr>
          </a:lstStyle>
          <a:p>
            <a:pPr>
              <a:defRPr/>
            </a:pPr>
            <a:fld id="{36441B25-C4D1-47DB-817D-B9C4FC5392FB}" type="slidenum">
              <a:rPr lang="en-GB"/>
              <a:pPr>
                <a:defRPr/>
              </a:pPr>
              <a:t>‹#›</a:t>
            </a:fld>
            <a:endParaRPr lang="en-GB" dirty="0"/>
          </a:p>
        </p:txBody>
      </p:sp>
    </p:spTree>
    <p:extLst>
      <p:ext uri="{BB962C8B-B14F-4D97-AF65-F5344CB8AC3E}">
        <p14:creationId xmlns:p14="http://schemas.microsoft.com/office/powerpoint/2010/main" val="8074065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7738" y="744538"/>
            <a:ext cx="4964112" cy="3722687"/>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36441B25-C4D1-47DB-817D-B9C4FC5392FB}" type="slidenum">
              <a:rPr lang="en-GB" smtClean="0"/>
              <a:pPr>
                <a:defRPr/>
              </a:pPr>
              <a:t>1</a:t>
            </a:fld>
            <a:endParaRPr lang="en-GB"/>
          </a:p>
        </p:txBody>
      </p:sp>
    </p:spTree>
    <p:extLst>
      <p:ext uri="{BB962C8B-B14F-4D97-AF65-F5344CB8AC3E}">
        <p14:creationId xmlns:p14="http://schemas.microsoft.com/office/powerpoint/2010/main" val="41620055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36441B25-C4D1-47DB-817D-B9C4FC5392FB}" type="slidenum">
              <a:rPr lang="en-GB" smtClean="0"/>
              <a:pPr>
                <a:defRPr/>
              </a:pPr>
              <a:t>2</a:t>
            </a:fld>
            <a:endParaRPr lang="en-GB" dirty="0"/>
          </a:p>
        </p:txBody>
      </p:sp>
    </p:spTree>
    <p:extLst>
      <p:ext uri="{BB962C8B-B14F-4D97-AF65-F5344CB8AC3E}">
        <p14:creationId xmlns:p14="http://schemas.microsoft.com/office/powerpoint/2010/main" val="19680718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36441B25-C4D1-47DB-817D-B9C4FC5392FB}" type="slidenum">
              <a:rPr lang="en-GB" smtClean="0"/>
              <a:pPr>
                <a:defRPr/>
              </a:pPr>
              <a:t>3</a:t>
            </a:fld>
            <a:endParaRPr lang="en-GB" dirty="0"/>
          </a:p>
        </p:txBody>
      </p:sp>
    </p:spTree>
    <p:extLst>
      <p:ext uri="{BB962C8B-B14F-4D97-AF65-F5344CB8AC3E}">
        <p14:creationId xmlns:p14="http://schemas.microsoft.com/office/powerpoint/2010/main" val="7209437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36441B25-C4D1-47DB-817D-B9C4FC5392FB}" type="slidenum">
              <a:rPr lang="en-GB" smtClean="0"/>
              <a:pPr>
                <a:defRPr/>
              </a:pPr>
              <a:t>4</a:t>
            </a:fld>
            <a:endParaRPr lang="en-GB" dirty="0"/>
          </a:p>
        </p:txBody>
      </p:sp>
    </p:spTree>
    <p:extLst>
      <p:ext uri="{BB962C8B-B14F-4D97-AF65-F5344CB8AC3E}">
        <p14:creationId xmlns:p14="http://schemas.microsoft.com/office/powerpoint/2010/main" val="24966518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36441B25-C4D1-47DB-817D-B9C4FC5392FB}" type="slidenum">
              <a:rPr lang="en-GB" smtClean="0"/>
              <a:pPr>
                <a:defRPr/>
              </a:pPr>
              <a:t>5</a:t>
            </a:fld>
            <a:endParaRPr lang="en-GB" dirty="0"/>
          </a:p>
        </p:txBody>
      </p:sp>
    </p:spTree>
    <p:extLst>
      <p:ext uri="{BB962C8B-B14F-4D97-AF65-F5344CB8AC3E}">
        <p14:creationId xmlns:p14="http://schemas.microsoft.com/office/powerpoint/2010/main" val="21268720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7738" y="742950"/>
            <a:ext cx="4964112" cy="3722688"/>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36441B25-C4D1-47DB-817D-B9C4FC5392FB}" type="slidenum">
              <a:rPr lang="en-GB" smtClean="0"/>
              <a:pPr>
                <a:defRPr/>
              </a:pPr>
              <a:t>6</a:t>
            </a:fld>
            <a:endParaRPr lang="en-GB"/>
          </a:p>
        </p:txBody>
      </p:sp>
    </p:spTree>
    <p:extLst>
      <p:ext uri="{BB962C8B-B14F-4D97-AF65-F5344CB8AC3E}">
        <p14:creationId xmlns:p14="http://schemas.microsoft.com/office/powerpoint/2010/main" val="40743751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36441B25-C4D1-47DB-817D-B9C4FC5392FB}" type="slidenum">
              <a:rPr lang="en-GB" smtClean="0"/>
              <a:pPr>
                <a:defRPr/>
              </a:pPr>
              <a:t>7</a:t>
            </a:fld>
            <a:endParaRPr lang="en-GB" dirty="0"/>
          </a:p>
        </p:txBody>
      </p:sp>
    </p:spTree>
    <p:extLst>
      <p:ext uri="{BB962C8B-B14F-4D97-AF65-F5344CB8AC3E}">
        <p14:creationId xmlns:p14="http://schemas.microsoft.com/office/powerpoint/2010/main" val="5124049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36441B25-C4D1-47DB-817D-B9C4FC5392FB}" type="slidenum">
              <a:rPr lang="en-GB" smtClean="0"/>
              <a:pPr>
                <a:defRPr/>
              </a:pPr>
              <a:t>8</a:t>
            </a:fld>
            <a:endParaRPr lang="en-GB" dirty="0"/>
          </a:p>
        </p:txBody>
      </p:sp>
    </p:spTree>
    <p:extLst>
      <p:ext uri="{BB962C8B-B14F-4D97-AF65-F5344CB8AC3E}">
        <p14:creationId xmlns:p14="http://schemas.microsoft.com/office/powerpoint/2010/main" val="7629144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36441B25-C4D1-47DB-817D-B9C4FC5392FB}" type="slidenum">
              <a:rPr lang="en-GB" smtClean="0"/>
              <a:pPr>
                <a:defRPr/>
              </a:pPr>
              <a:t>9</a:t>
            </a:fld>
            <a:endParaRPr lang="en-GB" dirty="0"/>
          </a:p>
        </p:txBody>
      </p:sp>
    </p:spTree>
    <p:extLst>
      <p:ext uri="{BB962C8B-B14F-4D97-AF65-F5344CB8AC3E}">
        <p14:creationId xmlns:p14="http://schemas.microsoft.com/office/powerpoint/2010/main" val="8119322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1125538"/>
            <a:ext cx="9144000" cy="5732462"/>
          </a:xfrm>
          <a:prstGeom prst="rect">
            <a:avLst/>
          </a:prstGeom>
          <a:solidFill>
            <a:srgbClr val="0F5494"/>
          </a:solidFill>
          <a:ln w="63500" algn="ctr">
            <a:solidFill>
              <a:srgbClr val="0F5494"/>
            </a:solidFill>
            <a:miter lim="800000"/>
            <a:headEnd/>
            <a:tailEnd/>
          </a:ln>
          <a:effectLst>
            <a:outerShdw dist="23000" dir="5400000" rotWithShape="0">
              <a:srgbClr val="000000">
                <a:alpha val="34999"/>
              </a:srgbClr>
            </a:outerShdw>
          </a:effectLst>
        </p:spPr>
        <p:txBody>
          <a:bodyPr anchor="ctr"/>
          <a:lstStyle/>
          <a:p>
            <a:pPr algn="ctr" defTabSz="457200" fontAlgn="auto">
              <a:spcBef>
                <a:spcPts val="0"/>
              </a:spcBef>
              <a:spcAft>
                <a:spcPts val="0"/>
              </a:spcAft>
              <a:defRPr/>
            </a:pPr>
            <a:endParaRPr lang="en-US" sz="1800" b="0" dirty="0">
              <a:solidFill>
                <a:schemeClr val="lt1"/>
              </a:solidFill>
              <a:latin typeface="+mn-lt"/>
            </a:endParaRPr>
          </a:p>
        </p:txBody>
      </p:sp>
      <p:sp>
        <p:nvSpPr>
          <p:cNvPr id="2" name="Title 1"/>
          <p:cNvSpPr>
            <a:spLocks noGrp="1"/>
          </p:cNvSpPr>
          <p:nvPr>
            <p:ph type="title" hasCustomPrompt="1"/>
          </p:nvPr>
        </p:nvSpPr>
        <p:spPr>
          <a:xfrm>
            <a:off x="4139952" y="1700808"/>
            <a:ext cx="4536504" cy="2088232"/>
          </a:xfrm>
        </p:spPr>
        <p:txBody>
          <a:bodyPr/>
          <a:lstStyle>
            <a:lvl1pPr>
              <a:defRPr sz="7600">
                <a:solidFill>
                  <a:srgbClr val="FFD624"/>
                </a:solidFill>
              </a:defRPr>
            </a:lvl1pPr>
          </a:lstStyle>
          <a:p>
            <a:r>
              <a:rPr lang="en-GB" dirty="0"/>
              <a:t>Title</a:t>
            </a:r>
          </a:p>
        </p:txBody>
      </p:sp>
      <p:sp>
        <p:nvSpPr>
          <p:cNvPr id="3" name="Content Placeholder 2"/>
          <p:cNvSpPr>
            <a:spLocks noGrp="1"/>
          </p:cNvSpPr>
          <p:nvPr>
            <p:ph idx="1" hasCustomPrompt="1"/>
          </p:nvPr>
        </p:nvSpPr>
        <p:spPr>
          <a:xfrm>
            <a:off x="467544" y="3933056"/>
            <a:ext cx="3744416" cy="1872208"/>
          </a:xfrm>
        </p:spPr>
        <p:txBody>
          <a:bodyPr/>
          <a:lstStyle>
            <a:lvl1pPr>
              <a:buNone/>
              <a:defRPr sz="3000" b="1" i="0">
                <a:solidFill>
                  <a:schemeClr val="bg1"/>
                </a:solidFill>
              </a:defRPr>
            </a:lvl1pPr>
            <a:lvl3pPr marL="228600" indent="-228600" algn="l">
              <a:defRPr sz="3000" b="1">
                <a:solidFill>
                  <a:schemeClr val="bg1"/>
                </a:solidFill>
              </a:defRPr>
            </a:lvl3pPr>
          </a:lstStyle>
          <a:p>
            <a:pPr lvl="0"/>
            <a:r>
              <a:rPr lang="en-US" dirty="0"/>
              <a:t>Subtitle</a:t>
            </a:r>
          </a:p>
        </p:txBody>
      </p:sp>
      <p:sp>
        <p:nvSpPr>
          <p:cNvPr id="7" name="Rectangle 4"/>
          <p:cNvSpPr>
            <a:spLocks noGrp="1" noChangeArrowheads="1"/>
          </p:cNvSpPr>
          <p:nvPr>
            <p:ph type="dt" sz="half" idx="10"/>
          </p:nvPr>
        </p:nvSpPr>
        <p:spPr>
          <a:xfrm>
            <a:off x="457200" y="6093296"/>
            <a:ext cx="2133600" cy="476250"/>
          </a:xfrm>
        </p:spPr>
        <p:txBody>
          <a:bodyPr/>
          <a:lstStyle>
            <a:lvl1pPr>
              <a:defRPr dirty="0">
                <a:solidFill>
                  <a:schemeClr val="bg1"/>
                </a:solidFill>
              </a:defRPr>
            </a:lvl1pPr>
          </a:lstStyle>
          <a:p>
            <a:pPr>
              <a:defRPr/>
            </a:pPr>
            <a:endParaRPr lang="en-GB" dirty="0"/>
          </a:p>
        </p:txBody>
      </p:sp>
      <p:sp>
        <p:nvSpPr>
          <p:cNvPr id="8" name="Rectangle 5"/>
          <p:cNvSpPr>
            <a:spLocks noGrp="1" noChangeArrowheads="1"/>
          </p:cNvSpPr>
          <p:nvPr>
            <p:ph type="ftr" sz="quarter" idx="11"/>
          </p:nvPr>
        </p:nvSpPr>
        <p:spPr>
          <a:xfrm>
            <a:off x="3124200" y="6093296"/>
            <a:ext cx="2895600" cy="476250"/>
          </a:xfrm>
        </p:spPr>
        <p:txBody>
          <a:bodyPr/>
          <a:lstStyle>
            <a:lvl1pPr>
              <a:defRPr dirty="0">
                <a:solidFill>
                  <a:schemeClr val="bg1"/>
                </a:solidFill>
              </a:defRPr>
            </a:lvl1pPr>
          </a:lstStyle>
          <a:p>
            <a:pPr>
              <a:defRPr/>
            </a:pPr>
            <a:endParaRPr lang="en-GB" dirty="0"/>
          </a:p>
        </p:txBody>
      </p:sp>
      <p:sp>
        <p:nvSpPr>
          <p:cNvPr id="9" name="Rectangle 6"/>
          <p:cNvSpPr>
            <a:spLocks noGrp="1" noChangeArrowheads="1"/>
          </p:cNvSpPr>
          <p:nvPr>
            <p:ph type="sldNum" sz="quarter" idx="12"/>
          </p:nvPr>
        </p:nvSpPr>
        <p:spPr>
          <a:xfrm>
            <a:off x="6553200" y="6093296"/>
            <a:ext cx="2133600" cy="476250"/>
          </a:xfrm>
        </p:spPr>
        <p:txBody>
          <a:bodyPr/>
          <a:lstStyle>
            <a:lvl1pPr>
              <a:defRPr smtClean="0">
                <a:solidFill>
                  <a:schemeClr val="bg1"/>
                </a:solidFill>
              </a:defRPr>
            </a:lvl1pPr>
          </a:lstStyle>
          <a:p>
            <a:pPr>
              <a:defRPr/>
            </a:pPr>
            <a:fld id="{2BB59E6E-B967-488E-B209-8B7FA0D7AF99}" type="slidenum">
              <a:rPr lang="en-GB"/>
              <a:pPr>
                <a:defRPr/>
              </a:pPr>
              <a:t>‹#›</a:t>
            </a:fld>
            <a:endParaRPr lang="en-GB" dirty="0"/>
          </a:p>
        </p:txBody>
      </p:sp>
      <p:pic>
        <p:nvPicPr>
          <p:cNvPr id="5" name="Picture 2" descr="C:\DOCUME~1\lenain\LOCALS~1\Temp\7zEAE.tmp\LOGO-CE for Social Europe EN Positive.png"/>
          <p:cNvPicPr>
            <a:picLocks noChangeAspect="1" noChangeArrowheads="1"/>
          </p:cNvPicPr>
          <p:nvPr userDrawn="1"/>
        </p:nvPicPr>
        <p:blipFill>
          <a:blip r:embed="rId2" cstate="print"/>
          <a:srcRect/>
          <a:stretch>
            <a:fillRect/>
          </a:stretch>
        </p:blipFill>
        <p:spPr bwMode="auto">
          <a:xfrm>
            <a:off x="3650400" y="324000"/>
            <a:ext cx="1814400" cy="1398702"/>
          </a:xfrm>
          <a:prstGeom prst="rect">
            <a:avLst/>
          </a:prstGeom>
          <a:noFill/>
        </p:spPr>
      </p:pic>
      <p:pic>
        <p:nvPicPr>
          <p:cNvPr id="6" name="Picture 3" descr="C:\DOCUME~1\lenain\LOCALS~1\Temp\7zEAF.tmp\Footer Box Social Europe.png"/>
          <p:cNvPicPr>
            <a:picLocks noChangeAspect="1" noChangeArrowheads="1"/>
          </p:cNvPicPr>
          <p:nvPr userDrawn="1"/>
        </p:nvPicPr>
        <p:blipFill>
          <a:blip r:embed="rId3" cstate="print"/>
          <a:srcRect/>
          <a:stretch>
            <a:fillRect/>
          </a:stretch>
        </p:blipFill>
        <p:spPr bwMode="auto">
          <a:xfrm>
            <a:off x="4219200" y="6436800"/>
            <a:ext cx="685800" cy="457200"/>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6DE98375-5C84-4176-84A5-B6A3E0825F02}" type="slidenum">
              <a:rPr lang="en-GB"/>
              <a:pPr>
                <a:defRPr/>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123950"/>
            <a:ext cx="2058988" cy="48974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123950"/>
            <a:ext cx="6029325" cy="48974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D77C7773-6390-40B5-8F3A-46FD9E5B7090}" type="slidenum">
              <a:rPr lang="en-GB"/>
              <a:pPr>
                <a:defRPr/>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8313" y="1556271"/>
            <a:ext cx="8229600" cy="936625"/>
          </a:xfrm>
        </p:spPr>
        <p:txBody>
          <a:bodyPr/>
          <a:lstStyle/>
          <a:p>
            <a:r>
              <a:rPr lang="en-US" dirty="0"/>
              <a:t>Click to edit Master title style</a:t>
            </a:r>
            <a:endParaRPr lang="en-GB" dirty="0"/>
          </a:p>
        </p:txBody>
      </p:sp>
      <p:sp>
        <p:nvSpPr>
          <p:cNvPr id="11" name="Content Placeholder 2"/>
          <p:cNvSpPr>
            <a:spLocks noGrp="1"/>
          </p:cNvSpPr>
          <p:nvPr>
            <p:ph idx="1"/>
          </p:nvPr>
        </p:nvSpPr>
        <p:spPr>
          <a:xfrm>
            <a:off x="457200" y="2636912"/>
            <a:ext cx="8229600" cy="3384476"/>
          </a:xfrm>
        </p:spPr>
        <p:txBody>
          <a:bodyPr/>
          <a:lstStyle>
            <a:lvl1pPr marL="0" indent="-342900">
              <a:buClr>
                <a:srgbClr val="0F5494"/>
              </a:buClr>
              <a:buSzPct val="120000"/>
              <a:buFont typeface="Arial" pitchFamily="34" charset="0"/>
              <a:buChar char="•"/>
              <a:defRPr/>
            </a:lvl1pPr>
            <a:lvl2pPr>
              <a:buClr>
                <a:srgbClr val="009FBA"/>
              </a:buClr>
              <a:defRPr/>
            </a:lvl2pPr>
            <a:lvl3pPr>
              <a:buFontTx/>
              <a:buChar char="-"/>
              <a:defRPr/>
            </a:lvl3pPr>
          </a:lstStyle>
          <a:p>
            <a:pPr lvl="0"/>
            <a:r>
              <a:rPr lang="en-US" dirty="0"/>
              <a:t>Click to edit Master text styles</a:t>
            </a:r>
          </a:p>
          <a:p>
            <a:pPr lvl="1"/>
            <a:r>
              <a:rPr lang="en-US" dirty="0"/>
              <a:t>Second level</a:t>
            </a:r>
          </a:p>
          <a:p>
            <a:pPr lvl="2"/>
            <a:r>
              <a:rPr lang="en-US" dirty="0"/>
              <a:t>Third level</a:t>
            </a:r>
          </a:p>
          <a:p>
            <a:pPr lvl="2"/>
            <a:endParaRPr lang="en-US" dirty="0"/>
          </a:p>
        </p:txBody>
      </p:sp>
      <p:sp>
        <p:nvSpPr>
          <p:cNvPr id="17" name="Rectangle 4"/>
          <p:cNvSpPr>
            <a:spLocks noGrp="1" noChangeArrowheads="1"/>
          </p:cNvSpPr>
          <p:nvPr>
            <p:ph type="dt" sz="half" idx="10"/>
          </p:nvPr>
        </p:nvSpPr>
        <p:spPr>
          <a:xfrm>
            <a:off x="457200" y="6093296"/>
            <a:ext cx="2133600" cy="476250"/>
          </a:xfrm>
        </p:spPr>
        <p:txBody>
          <a:bodyPr/>
          <a:lstStyle>
            <a:lvl1pPr>
              <a:defRPr dirty="0">
                <a:solidFill>
                  <a:schemeClr val="tx1"/>
                </a:solidFill>
              </a:defRPr>
            </a:lvl1pPr>
          </a:lstStyle>
          <a:p>
            <a:pPr>
              <a:defRPr/>
            </a:pPr>
            <a:endParaRPr lang="en-GB" dirty="0"/>
          </a:p>
        </p:txBody>
      </p:sp>
      <p:sp>
        <p:nvSpPr>
          <p:cNvPr id="18" name="Rectangle 5"/>
          <p:cNvSpPr>
            <a:spLocks noGrp="1" noChangeArrowheads="1"/>
          </p:cNvSpPr>
          <p:nvPr>
            <p:ph type="ftr" sz="quarter" idx="11"/>
          </p:nvPr>
        </p:nvSpPr>
        <p:spPr>
          <a:xfrm>
            <a:off x="3124200" y="6093296"/>
            <a:ext cx="2895600" cy="476250"/>
          </a:xfrm>
        </p:spPr>
        <p:txBody>
          <a:bodyPr/>
          <a:lstStyle>
            <a:lvl1pPr>
              <a:defRPr dirty="0">
                <a:solidFill>
                  <a:schemeClr val="tx1"/>
                </a:solidFill>
              </a:defRPr>
            </a:lvl1pPr>
          </a:lstStyle>
          <a:p>
            <a:pPr>
              <a:defRPr/>
            </a:pPr>
            <a:endParaRPr lang="en-GB" dirty="0"/>
          </a:p>
        </p:txBody>
      </p:sp>
      <p:sp>
        <p:nvSpPr>
          <p:cNvPr id="19" name="Rectangle 6"/>
          <p:cNvSpPr>
            <a:spLocks noGrp="1" noChangeArrowheads="1"/>
          </p:cNvSpPr>
          <p:nvPr>
            <p:ph type="sldNum" sz="quarter" idx="12"/>
          </p:nvPr>
        </p:nvSpPr>
        <p:spPr>
          <a:xfrm>
            <a:off x="6553200" y="6093296"/>
            <a:ext cx="2133600" cy="476250"/>
          </a:xfrm>
        </p:spPr>
        <p:txBody>
          <a:bodyPr/>
          <a:lstStyle>
            <a:lvl1pPr>
              <a:defRPr smtClean="0">
                <a:solidFill>
                  <a:schemeClr val="tx1"/>
                </a:solidFill>
              </a:defRPr>
            </a:lvl1pPr>
          </a:lstStyle>
          <a:p>
            <a:pPr>
              <a:defRPr/>
            </a:pPr>
            <a:fld id="{2BB59E6E-B967-488E-B209-8B7FA0D7AF99}" type="slidenum">
              <a:rPr lang="en-GB" smtClean="0"/>
              <a:pPr>
                <a:defRPr/>
              </a:pPr>
              <a:t>‹#›</a:t>
            </a:fld>
            <a:endParaRPr lang="en-GB" dirty="0"/>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21229" y="6319040"/>
            <a:ext cx="1443259" cy="378673"/>
          </a:xfrm>
          <a:prstGeom prst="rect">
            <a:avLst/>
          </a:prstGeom>
        </p:spPr>
      </p:pic>
      <p:sp>
        <p:nvSpPr>
          <p:cNvPr id="16" name="TextBox 15"/>
          <p:cNvSpPr txBox="1"/>
          <p:nvPr userDrawn="1"/>
        </p:nvSpPr>
        <p:spPr>
          <a:xfrm>
            <a:off x="5811873" y="6402814"/>
            <a:ext cx="1784463" cy="338554"/>
          </a:xfrm>
          <a:prstGeom prst="rect">
            <a:avLst/>
          </a:prstGeom>
          <a:noFill/>
        </p:spPr>
        <p:txBody>
          <a:bodyPr wrap="none" rtlCol="0">
            <a:spAutoFit/>
          </a:bodyPr>
          <a:lstStyle/>
          <a:p>
            <a:r>
              <a:rPr lang="fr-BE" sz="1600" dirty="0">
                <a:solidFill>
                  <a:schemeClr val="accent6"/>
                </a:solidFill>
              </a:rPr>
              <a:t>#</a:t>
            </a:r>
            <a:r>
              <a:rPr lang="fr-BE" sz="1600" dirty="0" err="1">
                <a:solidFill>
                  <a:schemeClr val="accent6"/>
                </a:solidFill>
              </a:rPr>
              <a:t>SocialRights</a:t>
            </a:r>
            <a:endParaRPr lang="en-GB" sz="1600" dirty="0">
              <a:solidFill>
                <a:schemeClr val="accent6"/>
              </a:solidFill>
            </a:endParaRPr>
          </a:p>
        </p:txBody>
      </p:sp>
      <p:pic>
        <p:nvPicPr>
          <p:cNvPr id="20" name="Picture 19"/>
          <p:cNvPicPr>
            <a:picLocks noChangeAspect="1"/>
          </p:cNvPicPr>
          <p:nvPr userDrawn="1"/>
        </p:nvPicPr>
        <p:blipFill rotWithShape="1">
          <a:blip r:embed="rId3" cstate="print">
            <a:extLst>
              <a:ext uri="{28A0092B-C50C-407E-A947-70E740481C1C}">
                <a14:useLocalDpi xmlns:a14="http://schemas.microsoft.com/office/drawing/2010/main" val="0"/>
              </a:ext>
            </a:extLst>
          </a:blip>
          <a:srcRect/>
          <a:stretch/>
        </p:blipFill>
        <p:spPr>
          <a:xfrm>
            <a:off x="3202183" y="-9932"/>
            <a:ext cx="3913318" cy="699542"/>
          </a:xfrm>
          <a:prstGeom prst="rect">
            <a:avLst/>
          </a:prstGeom>
        </p:spPr>
      </p:pic>
      <p:sp>
        <p:nvSpPr>
          <p:cNvPr id="21" name="TextBox 20"/>
          <p:cNvSpPr txBox="1"/>
          <p:nvPr userDrawn="1"/>
        </p:nvSpPr>
        <p:spPr>
          <a:xfrm>
            <a:off x="35496" y="114767"/>
            <a:ext cx="3132348" cy="584775"/>
          </a:xfrm>
          <a:prstGeom prst="rect">
            <a:avLst/>
          </a:prstGeom>
          <a:noFill/>
        </p:spPr>
        <p:txBody>
          <a:bodyPr wrap="square" rtlCol="0">
            <a:spAutoFit/>
          </a:bodyPr>
          <a:lstStyle/>
          <a:p>
            <a:r>
              <a:rPr lang="en-GB" sz="1600" dirty="0">
                <a:solidFill>
                  <a:srgbClr val="F18800"/>
                </a:solidFill>
                <a:latin typeface="Arial" panose="020B0604020202020204" pitchFamily="34" charset="0"/>
                <a:cs typeface="Arial" panose="020B0604020202020204" pitchFamily="34" charset="0"/>
              </a:rPr>
              <a:t>Transparent and predictable</a:t>
            </a:r>
            <a:r>
              <a:rPr lang="en-GB" sz="1600" baseline="0" dirty="0">
                <a:solidFill>
                  <a:srgbClr val="F18800"/>
                </a:solidFill>
                <a:latin typeface="Arial" panose="020B0604020202020204" pitchFamily="34" charset="0"/>
                <a:cs typeface="Arial" panose="020B0604020202020204" pitchFamily="34" charset="0"/>
              </a:rPr>
              <a:t> working conditions</a:t>
            </a:r>
            <a:endParaRPr lang="en-GB" sz="1600" dirty="0">
              <a:solidFill>
                <a:srgbClr val="F18800"/>
              </a:solidFill>
              <a:latin typeface="Arial" panose="020B0604020202020204" pitchFamily="34" charset="0"/>
              <a:cs typeface="Arial" panose="020B0604020202020204" pitchFamily="34" charset="0"/>
            </a:endParaRPr>
          </a:p>
        </p:txBody>
      </p:sp>
      <p:sp>
        <p:nvSpPr>
          <p:cNvPr id="22" name="TextBox 21"/>
          <p:cNvSpPr txBox="1"/>
          <p:nvPr userDrawn="1"/>
        </p:nvSpPr>
        <p:spPr>
          <a:xfrm>
            <a:off x="7402113" y="114767"/>
            <a:ext cx="1800200" cy="584775"/>
          </a:xfrm>
          <a:prstGeom prst="rect">
            <a:avLst/>
          </a:prstGeom>
          <a:noFill/>
        </p:spPr>
        <p:txBody>
          <a:bodyPr wrap="square" rtlCol="0">
            <a:spAutoFit/>
          </a:bodyPr>
          <a:lstStyle/>
          <a:p>
            <a:r>
              <a:rPr lang="en-GB" sz="1600" dirty="0">
                <a:solidFill>
                  <a:srgbClr val="E73452"/>
                </a:solidFill>
                <a:latin typeface="Arial" panose="020B0604020202020204" pitchFamily="34" charset="0"/>
                <a:cs typeface="Arial" panose="020B0604020202020204" pitchFamily="34" charset="0"/>
              </a:rPr>
              <a:t>European Pillar of social</a:t>
            </a:r>
            <a:r>
              <a:rPr lang="en-GB" sz="1600" baseline="0" dirty="0">
                <a:solidFill>
                  <a:srgbClr val="E73452"/>
                </a:solidFill>
                <a:latin typeface="Arial" panose="020B0604020202020204" pitchFamily="34" charset="0"/>
                <a:cs typeface="Arial" panose="020B0604020202020204" pitchFamily="34" charset="0"/>
              </a:rPr>
              <a:t> rights</a:t>
            </a:r>
          </a:p>
        </p:txBody>
      </p:sp>
      <p:sp>
        <p:nvSpPr>
          <p:cNvPr id="23" name="Parallelogram 22"/>
          <p:cNvSpPr/>
          <p:nvPr userDrawn="1"/>
        </p:nvSpPr>
        <p:spPr>
          <a:xfrm>
            <a:off x="2842143" y="-9932"/>
            <a:ext cx="504056" cy="689610"/>
          </a:xfrm>
          <a:prstGeom prst="parallelogram">
            <a:avLst/>
          </a:prstGeom>
          <a:solidFill>
            <a:srgbClr val="F68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Parallelogram 23"/>
          <p:cNvSpPr/>
          <p:nvPr userDrawn="1"/>
        </p:nvSpPr>
        <p:spPr>
          <a:xfrm>
            <a:off x="6995138" y="0"/>
            <a:ext cx="504056" cy="689610"/>
          </a:xfrm>
          <a:prstGeom prst="parallelogram">
            <a:avLst/>
          </a:prstGeom>
          <a:solidFill>
            <a:srgbClr val="E734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F5E88F9B-71EE-4D5C-B44E-012EF44E925A}" type="slidenum">
              <a:rPr lang="en-GB"/>
              <a:pPr>
                <a:defRPr/>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2387600"/>
            <a:ext cx="4038600" cy="3633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2387600"/>
            <a:ext cx="4038600" cy="3633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396CDD1B-50E0-44E8-82B7-F85F69F6D40C}" type="slidenum">
              <a:rPr lang="en-GB"/>
              <a:pPr>
                <a:defRPr/>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9" name="Rectangle 6"/>
          <p:cNvSpPr>
            <a:spLocks noGrp="1" noChangeArrowheads="1"/>
          </p:cNvSpPr>
          <p:nvPr>
            <p:ph type="sldNum" sz="quarter" idx="12"/>
          </p:nvPr>
        </p:nvSpPr>
        <p:spPr>
          <a:ln/>
        </p:spPr>
        <p:txBody>
          <a:bodyPr/>
          <a:lstStyle>
            <a:lvl1pPr>
              <a:defRPr/>
            </a:lvl1pPr>
          </a:lstStyle>
          <a:p>
            <a:pPr>
              <a:defRPr/>
            </a:pPr>
            <a:fld id="{30E8177A-0CE3-43B6-B11B-ED2E8AEAD8D3}" type="slidenum">
              <a:rPr lang="en-GB"/>
              <a:pPr>
                <a:defRPr/>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5" name="Rectangle 6"/>
          <p:cNvSpPr>
            <a:spLocks noGrp="1" noChangeArrowheads="1"/>
          </p:cNvSpPr>
          <p:nvPr>
            <p:ph type="sldNum" sz="quarter" idx="12"/>
          </p:nvPr>
        </p:nvSpPr>
        <p:spPr>
          <a:ln/>
        </p:spPr>
        <p:txBody>
          <a:bodyPr/>
          <a:lstStyle>
            <a:lvl1pPr>
              <a:defRPr/>
            </a:lvl1pPr>
          </a:lstStyle>
          <a:p>
            <a:pPr>
              <a:defRPr/>
            </a:pPr>
            <a:fld id="{BD855DDF-6655-40F2-8D9E-CA15739A7ECF}" type="slidenum">
              <a:rPr lang="en-GB"/>
              <a:pPr>
                <a:defRPr/>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4" name="Rectangle 6"/>
          <p:cNvSpPr>
            <a:spLocks noGrp="1" noChangeArrowheads="1"/>
          </p:cNvSpPr>
          <p:nvPr>
            <p:ph type="sldNum" sz="quarter" idx="12"/>
          </p:nvPr>
        </p:nvSpPr>
        <p:spPr>
          <a:ln/>
        </p:spPr>
        <p:txBody>
          <a:bodyPr/>
          <a:lstStyle>
            <a:lvl1pPr>
              <a:defRPr/>
            </a:lvl1pPr>
          </a:lstStyle>
          <a:p>
            <a:pPr>
              <a:defRPr/>
            </a:pPr>
            <a:fld id="{1DEBFC62-E3CF-4012-8A8B-ABF1C18EA022}" type="slidenum">
              <a:rPr lang="en-GB"/>
              <a:pPr>
                <a:defRPr/>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788800BF-55FD-4017-8F82-94A8DE4F5750}" type="slidenum">
              <a:rPr lang="en-GB"/>
              <a:pPr>
                <a:defRPr/>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84747253-C9BC-4251-8AE3-8910CE9253F2}" type="slidenum">
              <a:rPr lang="en-GB"/>
              <a:pPr>
                <a:defRPr/>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1123950"/>
            <a:ext cx="8229600" cy="9366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Lorem ipsum</a:t>
            </a:r>
          </a:p>
        </p:txBody>
      </p:sp>
      <p:sp>
        <p:nvSpPr>
          <p:cNvPr id="1027" name="Rectangle 3"/>
          <p:cNvSpPr>
            <a:spLocks noGrp="1" noChangeArrowheads="1"/>
          </p:cNvSpPr>
          <p:nvPr>
            <p:ph type="body" idx="1"/>
          </p:nvPr>
        </p:nvSpPr>
        <p:spPr bwMode="auto">
          <a:xfrm>
            <a:off x="457200" y="2387600"/>
            <a:ext cx="8229600" cy="36337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BE" dirty="0"/>
              <a:t>Et </a:t>
            </a:r>
            <a:r>
              <a:rPr lang="fr-BE" dirty="0" err="1"/>
              <a:t>dolor</a:t>
            </a:r>
            <a:r>
              <a:rPr lang="fr-BE" dirty="0"/>
              <a:t> </a:t>
            </a:r>
            <a:r>
              <a:rPr lang="fr-BE" dirty="0" err="1"/>
              <a:t>fragum</a:t>
            </a:r>
            <a:endParaRPr lang="en-GB" dirty="0"/>
          </a:p>
          <a:p>
            <a:pPr lvl="1"/>
            <a:r>
              <a:rPr lang="en-GB" dirty="0"/>
              <a:t>Et </a:t>
            </a:r>
            <a:r>
              <a:rPr lang="en-GB" dirty="0" err="1"/>
              <a:t>dolor</a:t>
            </a:r>
            <a:r>
              <a:rPr lang="en-GB" dirty="0"/>
              <a:t> </a:t>
            </a:r>
            <a:r>
              <a:rPr lang="en-GB" dirty="0" err="1"/>
              <a:t>fragum</a:t>
            </a:r>
            <a:endParaRPr lang="en-GB" dirty="0"/>
          </a:p>
          <a:p>
            <a:pPr lvl="2"/>
            <a:r>
              <a:rPr lang="en-GB" dirty="0"/>
              <a:t>- Et </a:t>
            </a:r>
            <a:r>
              <a:rPr lang="en-GB" dirty="0" err="1"/>
              <a:t>dolor</a:t>
            </a:r>
            <a:r>
              <a:rPr lang="en-GB" dirty="0"/>
              <a:t> </a:t>
            </a:r>
            <a:r>
              <a:rPr lang="en-GB" dirty="0" err="1"/>
              <a:t>fragum</a:t>
            </a:r>
            <a:endParaRPr lang="en-GB" dirty="0"/>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solidFill>
                  <a:schemeClr val="tx1"/>
                </a:solidFill>
                <a:latin typeface="+mj-lt"/>
              </a:defRPr>
            </a:lvl1pPr>
          </a:lstStyle>
          <a:p>
            <a:pPr>
              <a:defRPr/>
            </a:pPr>
            <a:endParaRPr lang="en-GB"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lang="en-GB" sz="1400" b="0" kern="1200" dirty="0">
                <a:solidFill>
                  <a:schemeClr val="tx1"/>
                </a:solidFill>
                <a:latin typeface="+mj-lt"/>
                <a:ea typeface="+mn-ea"/>
                <a:cs typeface="+mn-cs"/>
              </a:defRPr>
            </a:lvl1pPr>
          </a:lstStyle>
          <a:p>
            <a:pPr>
              <a:defRPr/>
            </a:pPr>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solidFill>
                  <a:schemeClr val="tx1"/>
                </a:solidFill>
                <a:latin typeface="Arial" charset="0"/>
              </a:defRPr>
            </a:lvl1pPr>
          </a:lstStyle>
          <a:p>
            <a:pPr>
              <a:defRPr/>
            </a:pPr>
            <a:fld id="{9C8D21B7-B314-438C-91E9-7FF9087DC078}"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750" r:id="rId1"/>
    <p:sldLayoutId id="2147483751"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hf hdr="0" ftr="0" dt="0"/>
  <p:txStyles>
    <p:title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p:titleStyle>
    <p:bodyStyle>
      <a:lvl1pPr marL="342900" indent="-342900" algn="l" rtl="0" eaLnBrk="0" fontAlgn="base" hangingPunct="0">
        <a:spcBef>
          <a:spcPct val="20000"/>
        </a:spcBef>
        <a:spcAft>
          <a:spcPct val="0"/>
        </a:spcAft>
        <a:buClr>
          <a:srgbClr val="0F5494"/>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eur-lex.europa.eu/legal-content/EN/TXT/?qid=1513939591869&amp;uri=COM:2017:797:FIN"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oeil.secure.europarl.europa.eu/oeil/popups/ficheprocedure.do?reference=2017/0355(COD)&amp;l=en" TargetMode="External"/><Relationship Id="rId5" Type="http://schemas.openxmlformats.org/officeDocument/2006/relationships/hyperlink" Target="http://europa.eu/rapid/press-release_IP-17-5285_en.htm" TargetMode="External"/><Relationship Id="rId4" Type="http://schemas.openxmlformats.org/officeDocument/2006/relationships/hyperlink" Target="http://ec.europa.eu/social/main.jsp?catId=1313&amp;langId=en"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83" y="0"/>
            <a:ext cx="9146083" cy="7120209"/>
          </a:xfrm>
          <a:prstGeom prst="rect">
            <a:avLst/>
          </a:prstGeom>
        </p:spPr>
      </p:pic>
      <p:pic>
        <p:nvPicPr>
          <p:cNvPr id="23" name="Picture 2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95936" y="260648"/>
            <a:ext cx="1448053" cy="945717"/>
          </a:xfrm>
          <a:prstGeom prst="rect">
            <a:avLst/>
          </a:prstGeom>
        </p:spPr>
      </p:pic>
      <p:sp>
        <p:nvSpPr>
          <p:cNvPr id="4" name="Rectangle 5"/>
          <p:cNvSpPr txBox="1">
            <a:spLocks noChangeArrowheads="1"/>
          </p:cNvSpPr>
          <p:nvPr/>
        </p:nvSpPr>
        <p:spPr>
          <a:xfrm>
            <a:off x="6084168" y="4971205"/>
            <a:ext cx="3096344" cy="1818169"/>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fontAlgn="auto">
              <a:spcAft>
                <a:spcPts val="0"/>
              </a:spcAft>
            </a:pPr>
            <a:r>
              <a:rPr lang="en-GB" altLang="en-US" sz="2000" dirty="0">
                <a:solidFill>
                  <a:schemeClr val="bg1"/>
                </a:solidFill>
                <a:latin typeface="Arial" panose="020B0604020202020204" pitchFamily="34" charset="0"/>
                <a:cs typeface="Arial" panose="020B0604020202020204" pitchFamily="34" charset="0"/>
              </a:rPr>
              <a:t>EUROPEAN </a:t>
            </a:r>
            <a:br>
              <a:rPr lang="en-GB" altLang="en-US" sz="2000" dirty="0">
                <a:solidFill>
                  <a:schemeClr val="bg1"/>
                </a:solidFill>
                <a:latin typeface="Arial" panose="020B0604020202020204" pitchFamily="34" charset="0"/>
                <a:cs typeface="Arial" panose="020B0604020202020204" pitchFamily="34" charset="0"/>
              </a:rPr>
            </a:br>
            <a:r>
              <a:rPr lang="en-GB" altLang="en-US" sz="2000" dirty="0">
                <a:solidFill>
                  <a:schemeClr val="bg1"/>
                </a:solidFill>
                <a:latin typeface="Arial" panose="020B0604020202020204" pitchFamily="34" charset="0"/>
                <a:cs typeface="Arial" panose="020B0604020202020204" pitchFamily="34" charset="0"/>
              </a:rPr>
              <a:t>PILLAR OF </a:t>
            </a:r>
            <a:br>
              <a:rPr lang="en-GB" altLang="en-US" sz="2000" dirty="0">
                <a:solidFill>
                  <a:schemeClr val="bg1"/>
                </a:solidFill>
                <a:latin typeface="Arial" panose="020B0604020202020204" pitchFamily="34" charset="0"/>
                <a:cs typeface="Arial" panose="020B0604020202020204" pitchFamily="34" charset="0"/>
              </a:rPr>
            </a:br>
            <a:r>
              <a:rPr lang="en-GB" altLang="en-US" sz="2000" dirty="0">
                <a:solidFill>
                  <a:schemeClr val="bg1"/>
                </a:solidFill>
                <a:latin typeface="Arial" panose="020B0604020202020204" pitchFamily="34" charset="0"/>
                <a:cs typeface="Arial" panose="020B0604020202020204" pitchFamily="34" charset="0"/>
              </a:rPr>
              <a:t>SOCIAL RIGHTS</a:t>
            </a:r>
          </a:p>
        </p:txBody>
      </p:sp>
      <p:sp>
        <p:nvSpPr>
          <p:cNvPr id="6" name="Rectangle 6"/>
          <p:cNvSpPr txBox="1">
            <a:spLocks noChangeArrowheads="1"/>
          </p:cNvSpPr>
          <p:nvPr/>
        </p:nvSpPr>
        <p:spPr>
          <a:xfrm>
            <a:off x="6720574" y="6309322"/>
            <a:ext cx="2315922" cy="768084"/>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fontAlgn="auto">
              <a:spcAft>
                <a:spcPts val="0"/>
              </a:spcAft>
              <a:buNone/>
            </a:pPr>
            <a:r>
              <a:rPr lang="fr-BE" altLang="en-US" sz="2400" dirty="0">
                <a:solidFill>
                  <a:schemeClr val="bg1"/>
                </a:solidFill>
                <a:latin typeface="Arial" panose="020B0604020202020204" pitchFamily="34" charset="0"/>
                <a:cs typeface="Arial" panose="020B0604020202020204" pitchFamily="34" charset="0"/>
              </a:rPr>
              <a:t>#</a:t>
            </a:r>
            <a:r>
              <a:rPr lang="fr-BE" altLang="en-US" sz="2400" dirty="0" err="1">
                <a:solidFill>
                  <a:schemeClr val="bg1"/>
                </a:solidFill>
                <a:latin typeface="Arial" panose="020B0604020202020204" pitchFamily="34" charset="0"/>
                <a:cs typeface="Arial" panose="020B0604020202020204" pitchFamily="34" charset="0"/>
              </a:rPr>
              <a:t>SocialRights</a:t>
            </a:r>
            <a:endParaRPr lang="en-GB" altLang="en-US" sz="2400" dirty="0">
              <a:solidFill>
                <a:schemeClr val="bg1"/>
              </a:solidFill>
              <a:latin typeface="Arial" panose="020B0604020202020204" pitchFamily="34" charset="0"/>
              <a:cs typeface="Arial" panose="020B0604020202020204" pitchFamily="34" charset="0"/>
            </a:endParaRPr>
          </a:p>
        </p:txBody>
      </p:sp>
      <p:sp>
        <p:nvSpPr>
          <p:cNvPr id="9" name="Rectangle 5"/>
          <p:cNvSpPr txBox="1">
            <a:spLocks noChangeArrowheads="1"/>
          </p:cNvSpPr>
          <p:nvPr/>
        </p:nvSpPr>
        <p:spPr>
          <a:xfrm>
            <a:off x="0" y="4653136"/>
            <a:ext cx="2771800" cy="2467073"/>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spcAft>
                <a:spcPts val="0"/>
              </a:spcAft>
            </a:pPr>
            <a:r>
              <a:rPr lang="en-GB" altLang="en-US" sz="2400" dirty="0">
                <a:solidFill>
                  <a:schemeClr val="bg1"/>
                </a:solidFill>
                <a:latin typeface="Arial" panose="020B0604020202020204" pitchFamily="34" charset="0"/>
                <a:cs typeface="Arial" panose="020B0604020202020204" pitchFamily="34" charset="0"/>
              </a:rPr>
              <a:t>The Directive on Transparent and Predictable Working Conditions</a:t>
            </a:r>
          </a:p>
        </p:txBody>
      </p:sp>
    </p:spTree>
    <p:extLst>
      <p:ext uri="{BB962C8B-B14F-4D97-AF65-F5344CB8AC3E}">
        <p14:creationId xmlns:p14="http://schemas.microsoft.com/office/powerpoint/2010/main" val="3796606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08720"/>
            <a:ext cx="8302377" cy="1008112"/>
          </a:xfrm>
        </p:spPr>
        <p:txBody>
          <a:bodyPr/>
          <a:lstStyle/>
          <a:p>
            <a:pPr algn="ctr"/>
            <a:r>
              <a:rPr lang="en-GB" sz="2800" dirty="0"/>
              <a:t>Bringing social Europe back</a:t>
            </a:r>
            <a:br>
              <a:rPr lang="en-GB" sz="2800" dirty="0"/>
            </a:br>
            <a:endParaRPr lang="en-GB" sz="2000" dirty="0"/>
          </a:p>
        </p:txBody>
      </p:sp>
      <p:sp>
        <p:nvSpPr>
          <p:cNvPr id="4" name="Slide Number Placeholder 3"/>
          <p:cNvSpPr>
            <a:spLocks noGrp="1"/>
          </p:cNvSpPr>
          <p:nvPr>
            <p:ph type="sldNum" sz="quarter" idx="12"/>
          </p:nvPr>
        </p:nvSpPr>
        <p:spPr/>
        <p:txBody>
          <a:bodyPr/>
          <a:lstStyle/>
          <a:p>
            <a:pPr>
              <a:defRPr/>
            </a:pPr>
            <a:fld id="{2BB59E6E-B967-488E-B209-8B7FA0D7AF99}" type="slidenum">
              <a:rPr lang="en-GB" smtClean="0"/>
              <a:pPr>
                <a:defRPr/>
              </a:pPr>
              <a:t>2</a:t>
            </a:fld>
            <a:endParaRPr lang="en-GB" dirty="0"/>
          </a:p>
        </p:txBody>
      </p:sp>
      <p:sp>
        <p:nvSpPr>
          <p:cNvPr id="3" name="Content Placeholder 2"/>
          <p:cNvSpPr>
            <a:spLocks noGrp="1"/>
          </p:cNvSpPr>
          <p:nvPr>
            <p:ph idx="1"/>
          </p:nvPr>
        </p:nvSpPr>
        <p:spPr>
          <a:xfrm>
            <a:off x="457200" y="1916832"/>
            <a:ext cx="8229600" cy="4104556"/>
          </a:xfrm>
        </p:spPr>
        <p:txBody>
          <a:bodyPr/>
          <a:lstStyle/>
          <a:p>
            <a:pPr indent="0">
              <a:buNone/>
            </a:pPr>
            <a:r>
              <a:rPr lang="en-GB" i="0" dirty="0"/>
              <a:t>"This Directive makes me proud. We are modernising European labour law and adjusting it to the new world of work. Together with other initiatives, this Directive shows what this Commission has been doing during its mandate: bringing social Europe back at the centre of European action."</a:t>
            </a:r>
          </a:p>
          <a:p>
            <a:endParaRPr lang="en-GB" i="0" dirty="0"/>
          </a:p>
          <a:p>
            <a:pPr indent="0" algn="r">
              <a:buNone/>
            </a:pPr>
            <a:r>
              <a:rPr lang="en-GB" dirty="0"/>
              <a:t>Commissioner Marianne </a:t>
            </a:r>
            <a:r>
              <a:rPr lang="en-GB" dirty="0" err="1"/>
              <a:t>Thyssen</a:t>
            </a:r>
            <a:r>
              <a:rPr lang="en-GB" dirty="0"/>
              <a:t>, </a:t>
            </a:r>
          </a:p>
          <a:p>
            <a:pPr indent="0" algn="r">
              <a:buNone/>
            </a:pPr>
            <a:r>
              <a:rPr lang="en-GB" sz="1800" dirty="0"/>
              <a:t>Press conference following the political agreement, 7/02/2019</a:t>
            </a:r>
          </a:p>
          <a:p>
            <a:endParaRPr lang="en-GB" dirty="0"/>
          </a:p>
          <a:p>
            <a:endParaRPr lang="en-GB" dirty="0"/>
          </a:p>
        </p:txBody>
      </p:sp>
    </p:spTree>
    <p:extLst>
      <p:ext uri="{BB962C8B-B14F-4D97-AF65-F5344CB8AC3E}">
        <p14:creationId xmlns:p14="http://schemas.microsoft.com/office/powerpoint/2010/main" val="2537903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92696"/>
            <a:ext cx="8302377" cy="1008112"/>
          </a:xfrm>
        </p:spPr>
        <p:txBody>
          <a:bodyPr/>
          <a:lstStyle/>
          <a:p>
            <a:r>
              <a:rPr lang="en-IE" sz="2400" kern="1200" dirty="0">
                <a:latin typeface="Arial" charset="0"/>
              </a:rPr>
              <a:t>The Directive at a glance (1)</a:t>
            </a:r>
            <a:endParaRPr lang="en-GB" sz="24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55606200"/>
              </p:ext>
            </p:extLst>
          </p:nvPr>
        </p:nvGraphicFramePr>
        <p:xfrm>
          <a:off x="395536" y="1628800"/>
          <a:ext cx="8568951" cy="2243926"/>
        </p:xfrm>
        <a:graphic>
          <a:graphicData uri="http://schemas.openxmlformats.org/drawingml/2006/table">
            <a:tbl>
              <a:tblPr firstRow="1" bandRow="1">
                <a:tableStyleId>{93296810-A885-4BE3-A3E7-6D5BEEA58F35}</a:tableStyleId>
              </a:tblPr>
              <a:tblGrid>
                <a:gridCol w="1008112">
                  <a:extLst>
                    <a:ext uri="{9D8B030D-6E8A-4147-A177-3AD203B41FA5}">
                      <a16:colId xmlns:a16="http://schemas.microsoft.com/office/drawing/2014/main" val="20000"/>
                    </a:ext>
                  </a:extLst>
                </a:gridCol>
                <a:gridCol w="2684953">
                  <a:extLst>
                    <a:ext uri="{9D8B030D-6E8A-4147-A177-3AD203B41FA5}">
                      <a16:colId xmlns:a16="http://schemas.microsoft.com/office/drawing/2014/main" val="20001"/>
                    </a:ext>
                  </a:extLst>
                </a:gridCol>
                <a:gridCol w="4875886">
                  <a:extLst>
                    <a:ext uri="{9D8B030D-6E8A-4147-A177-3AD203B41FA5}">
                      <a16:colId xmlns:a16="http://schemas.microsoft.com/office/drawing/2014/main" val="20002"/>
                    </a:ext>
                  </a:extLst>
                </a:gridCol>
              </a:tblGrid>
              <a:tr h="3542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800" b="1" kern="1200" dirty="0">
                        <a:solidFill>
                          <a:schemeClr val="lt1"/>
                        </a:solidFill>
                        <a:latin typeface="+mn-lt"/>
                        <a:ea typeface="+mn-ea"/>
                        <a:cs typeface="+mn-cs"/>
                      </a:endParaRPr>
                    </a:p>
                  </a:txBody>
                  <a:tcPr>
                    <a:solidFill>
                      <a:srgbClr val="0F5494"/>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800" b="1" kern="1200" dirty="0">
                          <a:solidFill>
                            <a:schemeClr val="lt1"/>
                          </a:solidFill>
                          <a:latin typeface="+mn-lt"/>
                          <a:ea typeface="+mn-ea"/>
                          <a:cs typeface="+mn-cs"/>
                        </a:rPr>
                        <a:t>Current EU law</a:t>
                      </a:r>
                      <a:endParaRPr lang="en-GB" sz="1800" b="1" kern="1200" dirty="0">
                        <a:solidFill>
                          <a:schemeClr val="lt1"/>
                        </a:solidFill>
                        <a:latin typeface="+mn-lt"/>
                        <a:ea typeface="+mn-ea"/>
                        <a:cs typeface="+mn-cs"/>
                      </a:endParaRPr>
                    </a:p>
                  </a:txBody>
                  <a:tcPr>
                    <a:solidFill>
                      <a:srgbClr val="0F5494"/>
                    </a:solidFill>
                  </a:tcPr>
                </a:tc>
                <a:tc>
                  <a:txBody>
                    <a:bodyPr/>
                    <a:lstStyle/>
                    <a:p>
                      <a:r>
                        <a:rPr lang="en-GB" dirty="0"/>
                        <a:t>Political agreement</a:t>
                      </a:r>
                    </a:p>
                  </a:txBody>
                  <a:tcPr>
                    <a:solidFill>
                      <a:srgbClr val="0F5494"/>
                    </a:solidFill>
                  </a:tcPr>
                </a:tc>
                <a:extLst>
                  <a:ext uri="{0D108BD9-81ED-4DB2-BD59-A6C34878D82A}">
                    <a16:rowId xmlns:a16="http://schemas.microsoft.com/office/drawing/2014/main" val="10000"/>
                  </a:ext>
                </a:extLst>
              </a:tr>
              <a:tr h="826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100" b="1" kern="1200" dirty="0">
                          <a:solidFill>
                            <a:srgbClr val="0F5494"/>
                          </a:solidFill>
                          <a:effectLst/>
                          <a:latin typeface="Arial" charset="0"/>
                          <a:ea typeface="+mn-ea"/>
                          <a:cs typeface="+mn-cs"/>
                        </a:rPr>
                        <a:t>Personal scope</a:t>
                      </a:r>
                      <a:endParaRPr lang="en-GB" sz="1100" kern="1200" dirty="0">
                        <a:solidFill>
                          <a:srgbClr val="0F5494"/>
                        </a:solidFill>
                        <a:effectLst/>
                        <a:latin typeface="Arial" charset="0"/>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050" b="1" kern="1200" dirty="0">
                          <a:solidFill>
                            <a:schemeClr val="tx1"/>
                          </a:solidFill>
                          <a:effectLst/>
                          <a:latin typeface="Arial" charset="0"/>
                          <a:ea typeface="+mn-ea"/>
                          <a:cs typeface="+mn-cs"/>
                        </a:rPr>
                        <a:t>Employees</a:t>
                      </a:r>
                      <a:r>
                        <a:rPr lang="en-IE" sz="1050" kern="1200" dirty="0">
                          <a:solidFill>
                            <a:schemeClr val="tx1"/>
                          </a:solidFill>
                          <a:effectLst/>
                          <a:latin typeface="Arial" charset="0"/>
                          <a:ea typeface="+mn-ea"/>
                          <a:cs typeface="+mn-cs"/>
                        </a:rPr>
                        <a:t> as defined in national law.</a:t>
                      </a:r>
                    </a:p>
                    <a:p>
                      <a:pPr marL="0" marR="0" indent="0" algn="l" defTabSz="914400" rtl="0" eaLnBrk="1" fontAlgn="auto" latinLnBrk="0" hangingPunct="1">
                        <a:lnSpc>
                          <a:spcPct val="100000"/>
                        </a:lnSpc>
                        <a:spcBef>
                          <a:spcPts val="0"/>
                        </a:spcBef>
                        <a:spcAft>
                          <a:spcPts val="0"/>
                        </a:spcAft>
                        <a:buClrTx/>
                        <a:buSzTx/>
                        <a:buFontTx/>
                        <a:buNone/>
                        <a:tabLst/>
                        <a:defRPr/>
                      </a:pPr>
                      <a:r>
                        <a:rPr lang="en-IE" sz="1050" b="1" kern="1200" dirty="0">
                          <a:solidFill>
                            <a:schemeClr val="tx1"/>
                          </a:solidFill>
                          <a:effectLst/>
                          <a:latin typeface="Arial" charset="0"/>
                          <a:ea typeface="+mn-ea"/>
                          <a:cs typeface="+mn-cs"/>
                        </a:rPr>
                        <a:t>Exclusions</a:t>
                      </a:r>
                      <a:r>
                        <a:rPr lang="en-IE" sz="1050" kern="1200" dirty="0">
                          <a:solidFill>
                            <a:schemeClr val="tx1"/>
                          </a:solidFill>
                          <a:effectLst/>
                          <a:latin typeface="Arial" charset="0"/>
                          <a:ea typeface="+mn-ea"/>
                          <a:cs typeface="+mn-cs"/>
                        </a:rPr>
                        <a:t>: contracts of less than 8 hours per week (32 per month),  shorter than one month and casual workers .</a:t>
                      </a:r>
                      <a:endParaRPr lang="en-GB" sz="1050" kern="1200" dirty="0">
                        <a:solidFill>
                          <a:schemeClr val="tx1"/>
                        </a:solidFill>
                        <a:effectLst/>
                        <a:latin typeface="Arial" charset="0"/>
                        <a:ea typeface="+mn-ea"/>
                        <a:cs typeface="+mn-cs"/>
                      </a:endParaRPr>
                    </a:p>
                  </a:txBody>
                  <a:tcPr/>
                </a:tc>
                <a:tc>
                  <a:txBody>
                    <a:bodyPr/>
                    <a:lstStyle/>
                    <a:p>
                      <a:r>
                        <a:rPr lang="en-IE" sz="1050" b="1" kern="1200" dirty="0">
                          <a:solidFill>
                            <a:schemeClr val="tx1"/>
                          </a:solidFill>
                          <a:effectLst/>
                          <a:latin typeface="Arial" charset="0"/>
                          <a:ea typeface="+mn-ea"/>
                          <a:cs typeface="+mn-cs"/>
                        </a:rPr>
                        <a:t>Workers</a:t>
                      </a:r>
                      <a:r>
                        <a:rPr lang="en-IE" sz="1050" kern="1200" dirty="0">
                          <a:solidFill>
                            <a:schemeClr val="tx1"/>
                          </a:solidFill>
                          <a:effectLst/>
                          <a:latin typeface="Arial" charset="0"/>
                          <a:ea typeface="+mn-ea"/>
                          <a:cs typeface="+mn-cs"/>
                        </a:rPr>
                        <a:t> as defined in national law with consideration to CJEU case-law.</a:t>
                      </a:r>
                      <a:endParaRPr lang="en-GB" sz="1050" kern="1200" dirty="0">
                        <a:solidFill>
                          <a:schemeClr val="tx1"/>
                        </a:solidFill>
                        <a:effectLst/>
                        <a:latin typeface="Arial" charset="0"/>
                        <a:ea typeface="+mn-ea"/>
                        <a:cs typeface="+mn-cs"/>
                      </a:endParaRPr>
                    </a:p>
                    <a:p>
                      <a:r>
                        <a:rPr lang="en-IE" sz="1050" b="1" kern="1200" dirty="0">
                          <a:solidFill>
                            <a:schemeClr val="tx1"/>
                          </a:solidFill>
                          <a:effectLst/>
                          <a:latin typeface="Arial" charset="0"/>
                          <a:ea typeface="+mn-ea"/>
                          <a:cs typeface="+mn-cs"/>
                        </a:rPr>
                        <a:t>Exclusions</a:t>
                      </a:r>
                      <a:r>
                        <a:rPr lang="en-IE" sz="1050" kern="1200" dirty="0">
                          <a:solidFill>
                            <a:schemeClr val="tx1"/>
                          </a:solidFill>
                          <a:effectLst/>
                          <a:latin typeface="Arial" charset="0"/>
                          <a:ea typeface="+mn-ea"/>
                          <a:cs typeface="+mn-cs"/>
                        </a:rPr>
                        <a:t>: Workers who work less than average 3 hours per week (12 per month),</a:t>
                      </a:r>
                      <a:r>
                        <a:rPr lang="en-IE" sz="1050" kern="1200" baseline="0" dirty="0">
                          <a:solidFill>
                            <a:schemeClr val="tx1"/>
                          </a:solidFill>
                          <a:effectLst/>
                          <a:latin typeface="Arial" charset="0"/>
                          <a:ea typeface="+mn-ea"/>
                          <a:cs typeface="+mn-cs"/>
                        </a:rPr>
                        <a:t> </a:t>
                      </a:r>
                      <a:r>
                        <a:rPr lang="en-IE" sz="1050" kern="1200" dirty="0">
                          <a:solidFill>
                            <a:schemeClr val="tx1"/>
                          </a:solidFill>
                          <a:effectLst/>
                          <a:latin typeface="Arial" charset="0"/>
                          <a:ea typeface="+mn-ea"/>
                          <a:cs typeface="+mn-cs"/>
                        </a:rPr>
                        <a:t>seafarers and some public sector workers. All zero-hours workers</a:t>
                      </a:r>
                      <a:r>
                        <a:rPr lang="en-IE" sz="1050" kern="1200" baseline="0" dirty="0">
                          <a:solidFill>
                            <a:schemeClr val="tx1"/>
                          </a:solidFill>
                          <a:effectLst/>
                          <a:latin typeface="Arial" charset="0"/>
                          <a:ea typeface="+mn-ea"/>
                          <a:cs typeface="+mn-cs"/>
                        </a:rPr>
                        <a:t> are in scope. </a:t>
                      </a:r>
                      <a:endParaRPr lang="en-GB" sz="1050" kern="1200" dirty="0">
                        <a:solidFill>
                          <a:schemeClr val="tx1"/>
                        </a:solidFill>
                        <a:effectLst/>
                        <a:latin typeface="Arial" charset="0"/>
                        <a:ea typeface="+mn-ea"/>
                        <a:cs typeface="+mn-cs"/>
                      </a:endParaRPr>
                    </a:p>
                  </a:txBody>
                  <a:tcPr/>
                </a:tc>
                <a:extLst>
                  <a:ext uri="{0D108BD9-81ED-4DB2-BD59-A6C34878D82A}">
                    <a16:rowId xmlns:a16="http://schemas.microsoft.com/office/drawing/2014/main" val="10001"/>
                  </a:ext>
                </a:extLst>
              </a:tr>
              <a:tr h="8690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100" b="1" kern="1200" dirty="0">
                          <a:solidFill>
                            <a:srgbClr val="0F5494"/>
                          </a:solidFill>
                          <a:effectLst/>
                          <a:latin typeface="Arial" charset="0"/>
                          <a:ea typeface="+mn-ea"/>
                          <a:cs typeface="+mn-cs"/>
                        </a:rPr>
                        <a:t>Information on working conditions</a:t>
                      </a:r>
                      <a:endParaRPr lang="en-GB" sz="1100" kern="1200" dirty="0">
                        <a:solidFill>
                          <a:srgbClr val="0F5494"/>
                        </a:solidFill>
                        <a:effectLst/>
                        <a:latin typeface="Arial" charset="0"/>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050" kern="1200" dirty="0">
                          <a:solidFill>
                            <a:schemeClr val="tx1"/>
                          </a:solidFill>
                          <a:effectLst/>
                          <a:latin typeface="Arial" charset="0"/>
                          <a:ea typeface="+mn-ea"/>
                          <a:cs typeface="+mn-cs"/>
                        </a:rPr>
                        <a:t>- Within </a:t>
                      </a:r>
                      <a:r>
                        <a:rPr lang="en-IE" sz="1050" b="1" kern="1200" dirty="0">
                          <a:solidFill>
                            <a:schemeClr val="tx1"/>
                          </a:solidFill>
                          <a:effectLst/>
                          <a:latin typeface="Arial" charset="0"/>
                          <a:ea typeface="+mn-ea"/>
                          <a:cs typeface="+mn-cs"/>
                        </a:rPr>
                        <a:t>2 months </a:t>
                      </a:r>
                      <a:r>
                        <a:rPr lang="en-GB" sz="1050" b="0" kern="1200" baseline="0" dirty="0">
                          <a:solidFill>
                            <a:schemeClr val="tx1"/>
                          </a:solidFill>
                          <a:effectLst/>
                          <a:latin typeface="Arial" charset="0"/>
                          <a:ea typeface="+mn-ea"/>
                          <a:cs typeface="+mn-cs"/>
                        </a:rPr>
                        <a:t> workers are to receive written  information on their working conditions.</a:t>
                      </a:r>
                    </a:p>
                    <a:p>
                      <a:pPr marL="0" marR="0" indent="0" algn="l" defTabSz="914400" rtl="0" eaLnBrk="1" fontAlgn="auto" latinLnBrk="0" hangingPunct="1">
                        <a:lnSpc>
                          <a:spcPct val="100000"/>
                        </a:lnSpc>
                        <a:spcBef>
                          <a:spcPts val="0"/>
                        </a:spcBef>
                        <a:spcAft>
                          <a:spcPts val="0"/>
                        </a:spcAft>
                        <a:buClrTx/>
                        <a:buSzTx/>
                        <a:buFontTx/>
                        <a:buNone/>
                        <a:tabLst/>
                        <a:defRPr/>
                      </a:pPr>
                      <a:r>
                        <a:rPr lang="en-IE" sz="1050" b="0" kern="1200" dirty="0">
                          <a:solidFill>
                            <a:schemeClr val="tx1"/>
                          </a:solidFill>
                          <a:effectLst/>
                          <a:latin typeface="Arial" charset="0"/>
                          <a:ea typeface="+mn-ea"/>
                          <a:cs typeface="+mn-cs"/>
                        </a:rPr>
                        <a:t>- A basic package of information</a:t>
                      </a:r>
                    </a:p>
                  </a:txBody>
                  <a:tcPr/>
                </a:tc>
                <a:tc>
                  <a:txBody>
                    <a:bodyPr/>
                    <a:lstStyle/>
                    <a:p>
                      <a:r>
                        <a:rPr lang="en-IE" sz="1050" kern="1200" dirty="0">
                          <a:solidFill>
                            <a:schemeClr val="tx1"/>
                          </a:solidFill>
                          <a:effectLst/>
                          <a:latin typeface="Arial" charset="0"/>
                          <a:ea typeface="+mn-ea"/>
                          <a:cs typeface="+mn-cs"/>
                        </a:rPr>
                        <a:t>Basic information are to be received between the </a:t>
                      </a:r>
                      <a:r>
                        <a:rPr lang="en-IE" sz="1050" b="1" kern="1200" dirty="0">
                          <a:solidFill>
                            <a:schemeClr val="tx1"/>
                          </a:solidFill>
                          <a:effectLst/>
                          <a:latin typeface="Arial" charset="0"/>
                          <a:ea typeface="+mn-ea"/>
                          <a:cs typeface="+mn-cs"/>
                        </a:rPr>
                        <a:t>1st and the 7th day</a:t>
                      </a:r>
                      <a:r>
                        <a:rPr lang="en-IE" sz="1050" kern="1200" dirty="0">
                          <a:solidFill>
                            <a:schemeClr val="tx1"/>
                          </a:solidFill>
                          <a:effectLst/>
                          <a:latin typeface="Arial" charset="0"/>
                          <a:ea typeface="+mn-ea"/>
                          <a:cs typeface="+mn-cs"/>
                        </a:rPr>
                        <a:t>; supplementary information within 1 month.</a:t>
                      </a:r>
                    </a:p>
                    <a:p>
                      <a:r>
                        <a:rPr lang="en-GB" sz="1050" kern="1200" dirty="0">
                          <a:solidFill>
                            <a:schemeClr val="tx1"/>
                          </a:solidFill>
                          <a:effectLst/>
                          <a:latin typeface="Arial" charset="0"/>
                          <a:ea typeface="+mn-ea"/>
                          <a:cs typeface="+mn-cs"/>
                        </a:rPr>
                        <a:t>- </a:t>
                      </a:r>
                      <a:r>
                        <a:rPr lang="en-GB" sz="1050" b="1" kern="1200" dirty="0">
                          <a:solidFill>
                            <a:schemeClr val="tx1"/>
                          </a:solidFill>
                          <a:effectLst/>
                          <a:latin typeface="Arial" charset="0"/>
                          <a:ea typeface="+mn-ea"/>
                          <a:cs typeface="+mn-cs"/>
                        </a:rPr>
                        <a:t>New elements </a:t>
                      </a:r>
                      <a:r>
                        <a:rPr lang="en-GB" sz="1050" kern="1200" dirty="0">
                          <a:solidFill>
                            <a:schemeClr val="tx1"/>
                          </a:solidFill>
                          <a:effectLst/>
                          <a:latin typeface="Arial" charset="0"/>
                          <a:ea typeface="+mn-ea"/>
                          <a:cs typeface="+mn-cs"/>
                        </a:rPr>
                        <a:t>added to the basic</a:t>
                      </a:r>
                      <a:r>
                        <a:rPr lang="en-GB" sz="1050" kern="1200" baseline="0" dirty="0">
                          <a:solidFill>
                            <a:schemeClr val="tx1"/>
                          </a:solidFill>
                          <a:effectLst/>
                          <a:latin typeface="Arial" charset="0"/>
                          <a:ea typeface="+mn-ea"/>
                          <a:cs typeface="+mn-cs"/>
                        </a:rPr>
                        <a:t> package of information: </a:t>
                      </a:r>
                      <a:r>
                        <a:rPr lang="en-IE" sz="1050" kern="1200" dirty="0">
                          <a:solidFill>
                            <a:schemeClr val="tx1"/>
                          </a:solidFill>
                          <a:effectLst/>
                          <a:latin typeface="Arial" charset="0"/>
                          <a:ea typeface="+mn-ea"/>
                          <a:cs typeface="+mn-cs"/>
                        </a:rPr>
                        <a:t>probation (if any); training; overtime; working time for workers with variable work schedules; social security institutions; for temporary agency workers, information about the enterprises where they will be sent to work</a:t>
                      </a:r>
                      <a:endParaRPr lang="en-GB" sz="1050" kern="1200" dirty="0">
                        <a:solidFill>
                          <a:schemeClr val="tx1"/>
                        </a:solidFill>
                        <a:effectLst/>
                        <a:latin typeface="Arial" charset="0"/>
                        <a:ea typeface="+mn-ea"/>
                        <a:cs typeface="+mn-cs"/>
                      </a:endParaRPr>
                    </a:p>
                  </a:txBody>
                  <a:tcPr/>
                </a:tc>
                <a:extLst>
                  <a:ext uri="{0D108BD9-81ED-4DB2-BD59-A6C34878D82A}">
                    <a16:rowId xmlns:a16="http://schemas.microsoft.com/office/drawing/2014/main" val="10002"/>
                  </a:ext>
                </a:extLst>
              </a:tr>
            </a:tbl>
          </a:graphicData>
        </a:graphic>
      </p:graphicFrame>
      <p:sp>
        <p:nvSpPr>
          <p:cNvPr id="4" name="Slide Number Placeholder 3"/>
          <p:cNvSpPr>
            <a:spLocks noGrp="1"/>
          </p:cNvSpPr>
          <p:nvPr>
            <p:ph type="sldNum" sz="quarter" idx="12"/>
          </p:nvPr>
        </p:nvSpPr>
        <p:spPr/>
        <p:txBody>
          <a:bodyPr/>
          <a:lstStyle/>
          <a:p>
            <a:pPr>
              <a:defRPr/>
            </a:pPr>
            <a:fld id="{2BB59E6E-B967-488E-B209-8B7FA0D7AF99}" type="slidenum">
              <a:rPr lang="en-GB" smtClean="0"/>
              <a:pPr>
                <a:defRPr/>
              </a:pPr>
              <a:t>3</a:t>
            </a:fld>
            <a:endParaRPr lang="en-GB" dirty="0"/>
          </a:p>
        </p:txBody>
      </p:sp>
    </p:spTree>
    <p:extLst>
      <p:ext uri="{BB962C8B-B14F-4D97-AF65-F5344CB8AC3E}">
        <p14:creationId xmlns:p14="http://schemas.microsoft.com/office/powerpoint/2010/main" val="847880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92696"/>
            <a:ext cx="8302377" cy="1008112"/>
          </a:xfrm>
        </p:spPr>
        <p:txBody>
          <a:bodyPr/>
          <a:lstStyle/>
          <a:p>
            <a:r>
              <a:rPr lang="en-IE" sz="2400" kern="1200" dirty="0">
                <a:latin typeface="Arial" charset="0"/>
              </a:rPr>
              <a:t>The Directive at a glance (2)</a:t>
            </a:r>
            <a:endParaRPr lang="en-GB" sz="24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034193505"/>
              </p:ext>
            </p:extLst>
          </p:nvPr>
        </p:nvGraphicFramePr>
        <p:xfrm>
          <a:off x="395536" y="1628800"/>
          <a:ext cx="8568951" cy="3124904"/>
        </p:xfrm>
        <a:graphic>
          <a:graphicData uri="http://schemas.openxmlformats.org/drawingml/2006/table">
            <a:tbl>
              <a:tblPr firstRow="1" bandRow="1">
                <a:tableStyleId>{93296810-A885-4BE3-A3E7-6D5BEEA58F35}</a:tableStyleId>
              </a:tblPr>
              <a:tblGrid>
                <a:gridCol w="1080120">
                  <a:extLst>
                    <a:ext uri="{9D8B030D-6E8A-4147-A177-3AD203B41FA5}">
                      <a16:colId xmlns:a16="http://schemas.microsoft.com/office/drawing/2014/main" val="20000"/>
                    </a:ext>
                  </a:extLst>
                </a:gridCol>
                <a:gridCol w="2612945">
                  <a:extLst>
                    <a:ext uri="{9D8B030D-6E8A-4147-A177-3AD203B41FA5}">
                      <a16:colId xmlns:a16="http://schemas.microsoft.com/office/drawing/2014/main" val="20001"/>
                    </a:ext>
                  </a:extLst>
                </a:gridCol>
                <a:gridCol w="4875886">
                  <a:extLst>
                    <a:ext uri="{9D8B030D-6E8A-4147-A177-3AD203B41FA5}">
                      <a16:colId xmlns:a16="http://schemas.microsoft.com/office/drawing/2014/main" val="20002"/>
                    </a:ext>
                  </a:extLst>
                </a:gridCol>
              </a:tblGrid>
              <a:tr h="3542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800" b="1" kern="1200" dirty="0">
                        <a:solidFill>
                          <a:schemeClr val="lt1"/>
                        </a:solidFill>
                        <a:latin typeface="+mn-lt"/>
                        <a:ea typeface="+mn-ea"/>
                        <a:cs typeface="+mn-cs"/>
                      </a:endParaRPr>
                    </a:p>
                  </a:txBody>
                  <a:tcPr>
                    <a:solidFill>
                      <a:srgbClr val="0F5494"/>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800" b="1" kern="1200" dirty="0">
                          <a:solidFill>
                            <a:schemeClr val="lt1"/>
                          </a:solidFill>
                          <a:latin typeface="+mn-lt"/>
                          <a:ea typeface="+mn-ea"/>
                          <a:cs typeface="+mn-cs"/>
                        </a:rPr>
                        <a:t>Current EU law</a:t>
                      </a:r>
                      <a:endParaRPr lang="en-GB" sz="1800" b="1" kern="1200" dirty="0">
                        <a:solidFill>
                          <a:schemeClr val="lt1"/>
                        </a:solidFill>
                        <a:latin typeface="+mn-lt"/>
                        <a:ea typeface="+mn-ea"/>
                        <a:cs typeface="+mn-cs"/>
                      </a:endParaRPr>
                    </a:p>
                  </a:txBody>
                  <a:tcPr>
                    <a:solidFill>
                      <a:srgbClr val="0F5494"/>
                    </a:solidFill>
                  </a:tcPr>
                </a:tc>
                <a:tc>
                  <a:txBody>
                    <a:bodyPr/>
                    <a:lstStyle/>
                    <a:p>
                      <a:r>
                        <a:rPr lang="en-GB" dirty="0"/>
                        <a:t>Political agreement</a:t>
                      </a:r>
                    </a:p>
                  </a:txBody>
                  <a:tcPr>
                    <a:solidFill>
                      <a:srgbClr val="0F5494"/>
                    </a:solidFill>
                  </a:tcPr>
                </a:tc>
                <a:extLst>
                  <a:ext uri="{0D108BD9-81ED-4DB2-BD59-A6C34878D82A}">
                    <a16:rowId xmlns:a16="http://schemas.microsoft.com/office/drawing/2014/main" val="10000"/>
                  </a:ext>
                </a:extLst>
              </a:tr>
              <a:tr h="202762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100" b="1" kern="1200" dirty="0">
                          <a:solidFill>
                            <a:srgbClr val="0F5494"/>
                          </a:solidFill>
                          <a:effectLst/>
                          <a:latin typeface="Arial" charset="0"/>
                          <a:ea typeface="+mn-ea"/>
                          <a:cs typeface="+mn-cs"/>
                        </a:rPr>
                        <a:t>New material rights </a:t>
                      </a:r>
                      <a:endParaRPr lang="en-GB" sz="1100" kern="1200" dirty="0">
                        <a:solidFill>
                          <a:srgbClr val="0F5494"/>
                        </a:solidFill>
                        <a:effectLst/>
                        <a:latin typeface="Arial" charset="0"/>
                        <a:ea typeface="+mn-ea"/>
                        <a:cs typeface="+mn-cs"/>
                      </a:endParaRPr>
                    </a:p>
                    <a:p>
                      <a:endParaRPr lang="en-GB" sz="1100" dirty="0">
                        <a:solidFill>
                          <a:srgbClr val="0F5494"/>
                        </a:solidFill>
                      </a:endParaRPr>
                    </a:p>
                  </a:txBody>
                  <a:tcPr/>
                </a:tc>
                <a:tc>
                  <a:txBody>
                    <a:bodyPr/>
                    <a:lstStyle/>
                    <a:p>
                      <a:r>
                        <a:rPr lang="en-GB" sz="1050" dirty="0"/>
                        <a:t>-</a:t>
                      </a:r>
                    </a:p>
                  </a:txBody>
                  <a:tcPr/>
                </a:tc>
                <a:tc>
                  <a:txBody>
                    <a:bodyPr/>
                    <a:lstStyle/>
                    <a:p>
                      <a:pPr marL="0" indent="0">
                        <a:buFont typeface="Arial" panose="020B0604020202020204" pitchFamily="34" charset="0"/>
                        <a:buNone/>
                      </a:pPr>
                      <a:r>
                        <a:rPr lang="en-IE" sz="1050" kern="1200" dirty="0">
                          <a:solidFill>
                            <a:schemeClr val="tx1"/>
                          </a:solidFill>
                          <a:effectLst/>
                          <a:latin typeface="Arial" charset="0"/>
                          <a:ea typeface="+mn-ea"/>
                          <a:cs typeface="+mn-cs"/>
                        </a:rPr>
                        <a:t>• Limit of </a:t>
                      </a:r>
                      <a:r>
                        <a:rPr lang="en-IE" sz="1050" b="1" kern="1200" dirty="0">
                          <a:solidFill>
                            <a:schemeClr val="tx1"/>
                          </a:solidFill>
                          <a:effectLst/>
                          <a:latin typeface="Arial" charset="0"/>
                          <a:ea typeface="+mn-ea"/>
                          <a:cs typeface="+mn-cs"/>
                        </a:rPr>
                        <a:t>probationary</a:t>
                      </a:r>
                      <a:r>
                        <a:rPr lang="en-IE" sz="1050" kern="1200" dirty="0">
                          <a:solidFill>
                            <a:schemeClr val="tx1"/>
                          </a:solidFill>
                          <a:effectLst/>
                          <a:latin typeface="Arial" charset="0"/>
                          <a:ea typeface="+mn-ea"/>
                          <a:cs typeface="+mn-cs"/>
                        </a:rPr>
                        <a:t> periods to 6 months.</a:t>
                      </a:r>
                      <a:endParaRPr lang="en-GB" sz="1050" kern="1200" dirty="0">
                        <a:solidFill>
                          <a:schemeClr val="tx1"/>
                        </a:solidFill>
                        <a:effectLst/>
                        <a:latin typeface="Arial" charset="0"/>
                        <a:ea typeface="+mn-ea"/>
                        <a:cs typeface="+mn-cs"/>
                      </a:endParaRPr>
                    </a:p>
                    <a:p>
                      <a:r>
                        <a:rPr lang="en-IE" sz="1050" kern="1200" dirty="0">
                          <a:solidFill>
                            <a:schemeClr val="tx1"/>
                          </a:solidFill>
                          <a:effectLst/>
                          <a:latin typeface="Arial" charset="0"/>
                          <a:ea typeface="+mn-ea"/>
                          <a:cs typeface="+mn-cs"/>
                        </a:rPr>
                        <a:t>• Ban on </a:t>
                      </a:r>
                      <a:r>
                        <a:rPr lang="en-IE" sz="1050" b="1" kern="1200" dirty="0">
                          <a:solidFill>
                            <a:schemeClr val="tx1"/>
                          </a:solidFill>
                          <a:effectLst/>
                          <a:latin typeface="Arial" charset="0"/>
                          <a:ea typeface="+mn-ea"/>
                          <a:cs typeface="+mn-cs"/>
                        </a:rPr>
                        <a:t>exclusivity clauses </a:t>
                      </a:r>
                      <a:r>
                        <a:rPr lang="en-IE" sz="1050" kern="1200" dirty="0">
                          <a:solidFill>
                            <a:schemeClr val="tx1"/>
                          </a:solidFill>
                          <a:effectLst/>
                          <a:latin typeface="Arial" charset="0"/>
                          <a:ea typeface="+mn-ea"/>
                          <a:cs typeface="+mn-cs"/>
                        </a:rPr>
                        <a:t>and restrictions on incompatibility clauses.</a:t>
                      </a:r>
                      <a:endParaRPr lang="en-GB" sz="1050" kern="1200" dirty="0">
                        <a:solidFill>
                          <a:schemeClr val="tx1"/>
                        </a:solidFill>
                        <a:effectLst/>
                        <a:latin typeface="Arial" charset="0"/>
                        <a:ea typeface="+mn-ea"/>
                        <a:cs typeface="+mn-cs"/>
                      </a:endParaRPr>
                    </a:p>
                    <a:p>
                      <a:r>
                        <a:rPr lang="en-IE" sz="1050" kern="1200" dirty="0">
                          <a:solidFill>
                            <a:schemeClr val="tx1"/>
                          </a:solidFill>
                          <a:effectLst/>
                          <a:latin typeface="Arial" charset="0"/>
                          <a:ea typeface="+mn-ea"/>
                          <a:cs typeface="+mn-cs"/>
                        </a:rPr>
                        <a:t>• Workers with </a:t>
                      </a:r>
                      <a:r>
                        <a:rPr lang="en-IE" sz="1050" b="1" kern="1200" dirty="0">
                          <a:solidFill>
                            <a:schemeClr val="tx1"/>
                          </a:solidFill>
                          <a:effectLst/>
                          <a:latin typeface="Arial" charset="0"/>
                          <a:ea typeface="+mn-ea"/>
                          <a:cs typeface="+mn-cs"/>
                        </a:rPr>
                        <a:t>variable working schedules </a:t>
                      </a:r>
                      <a:r>
                        <a:rPr lang="en-IE" sz="1050" kern="1200" dirty="0">
                          <a:solidFill>
                            <a:schemeClr val="tx1"/>
                          </a:solidFill>
                          <a:effectLst/>
                          <a:latin typeface="Arial" charset="0"/>
                          <a:ea typeface="+mn-ea"/>
                          <a:cs typeface="+mn-cs"/>
                        </a:rPr>
                        <a:t>determined by the employer (i.e. on-demand work) should know in advance when they can be requested to work</a:t>
                      </a:r>
                      <a:endParaRPr lang="en-GB" sz="1050" kern="1200" dirty="0">
                        <a:solidFill>
                          <a:schemeClr val="tx1"/>
                        </a:solidFill>
                        <a:effectLst/>
                        <a:latin typeface="Arial" charset="0"/>
                        <a:ea typeface="+mn-ea"/>
                        <a:cs typeface="+mn-cs"/>
                      </a:endParaRPr>
                    </a:p>
                    <a:p>
                      <a:r>
                        <a:rPr lang="en-IE" sz="1050" kern="1200" dirty="0">
                          <a:solidFill>
                            <a:schemeClr val="tx1"/>
                          </a:solidFill>
                          <a:effectLst/>
                          <a:latin typeface="Arial" charset="0"/>
                          <a:ea typeface="+mn-ea"/>
                          <a:cs typeface="+mn-cs"/>
                        </a:rPr>
                        <a:t>• Right to </a:t>
                      </a:r>
                      <a:r>
                        <a:rPr lang="en-IE" sz="1050" b="1" kern="1200" dirty="0">
                          <a:solidFill>
                            <a:schemeClr val="tx1"/>
                          </a:solidFill>
                          <a:effectLst/>
                          <a:latin typeface="Arial" charset="0"/>
                          <a:ea typeface="+mn-ea"/>
                          <a:cs typeface="+mn-cs"/>
                        </a:rPr>
                        <a:t>compensation</a:t>
                      </a:r>
                      <a:r>
                        <a:rPr lang="en-IE" sz="1050" kern="1200" dirty="0">
                          <a:solidFill>
                            <a:schemeClr val="tx1"/>
                          </a:solidFill>
                          <a:effectLst/>
                          <a:latin typeface="Arial" charset="0"/>
                          <a:ea typeface="+mn-ea"/>
                          <a:cs typeface="+mn-cs"/>
                        </a:rPr>
                        <a:t> when the employer cancels the work assignment after a specific deadline.</a:t>
                      </a:r>
                      <a:endParaRPr lang="en-GB" sz="1050" kern="1200" dirty="0">
                        <a:solidFill>
                          <a:schemeClr val="tx1"/>
                        </a:solidFill>
                        <a:effectLst/>
                        <a:latin typeface="Arial" charset="0"/>
                        <a:ea typeface="+mn-ea"/>
                        <a:cs typeface="+mn-cs"/>
                      </a:endParaRPr>
                    </a:p>
                    <a:p>
                      <a:r>
                        <a:rPr lang="en-IE" sz="1050" kern="1200" dirty="0">
                          <a:solidFill>
                            <a:schemeClr val="tx1"/>
                          </a:solidFill>
                          <a:effectLst/>
                          <a:latin typeface="Arial" charset="0"/>
                          <a:ea typeface="+mn-ea"/>
                          <a:cs typeface="+mn-cs"/>
                        </a:rPr>
                        <a:t>• Prevention of </a:t>
                      </a:r>
                      <a:r>
                        <a:rPr lang="en-IE" sz="1050" b="1" kern="1200" dirty="0">
                          <a:solidFill>
                            <a:schemeClr val="tx1"/>
                          </a:solidFill>
                          <a:effectLst/>
                          <a:latin typeface="Arial" charset="0"/>
                          <a:ea typeface="+mn-ea"/>
                          <a:cs typeface="+mn-cs"/>
                        </a:rPr>
                        <a:t>abusive practices </a:t>
                      </a:r>
                      <a:r>
                        <a:rPr lang="en-IE" sz="1050" kern="1200" dirty="0">
                          <a:solidFill>
                            <a:schemeClr val="tx1"/>
                          </a:solidFill>
                          <a:effectLst/>
                          <a:latin typeface="Arial" charset="0"/>
                          <a:ea typeface="+mn-ea"/>
                          <a:cs typeface="+mn-cs"/>
                        </a:rPr>
                        <a:t>regarding on-demand </a:t>
                      </a:r>
                      <a:r>
                        <a:rPr lang="en-IE" sz="1050" kern="1200" dirty="0" err="1">
                          <a:solidFill>
                            <a:schemeClr val="tx1"/>
                          </a:solidFill>
                          <a:effectLst/>
                          <a:latin typeface="Arial" charset="0"/>
                          <a:ea typeface="+mn-ea"/>
                          <a:cs typeface="+mn-cs"/>
                        </a:rPr>
                        <a:t>contracts.Possibility</a:t>
                      </a:r>
                      <a:r>
                        <a:rPr lang="en-IE" sz="1050" kern="1200" dirty="0">
                          <a:solidFill>
                            <a:schemeClr val="tx1"/>
                          </a:solidFill>
                          <a:effectLst/>
                          <a:latin typeface="Arial" charset="0"/>
                          <a:ea typeface="+mn-ea"/>
                          <a:cs typeface="+mn-cs"/>
                        </a:rPr>
                        <a:t> to request a more stable form of employment and to receive a </a:t>
                      </a:r>
                      <a:r>
                        <a:rPr lang="en-IE" sz="1050" b="1" kern="1200" dirty="0">
                          <a:solidFill>
                            <a:schemeClr val="tx1"/>
                          </a:solidFill>
                          <a:effectLst/>
                          <a:latin typeface="Arial" charset="0"/>
                          <a:ea typeface="+mn-ea"/>
                          <a:cs typeface="+mn-cs"/>
                        </a:rPr>
                        <a:t>reasoned written reply.</a:t>
                      </a:r>
                      <a:endParaRPr lang="en-GB" sz="1050" kern="1200" dirty="0">
                        <a:solidFill>
                          <a:schemeClr val="tx1"/>
                        </a:solidFill>
                        <a:effectLst/>
                        <a:latin typeface="Arial" charset="0"/>
                        <a:ea typeface="+mn-ea"/>
                        <a:cs typeface="+mn-cs"/>
                      </a:endParaRPr>
                    </a:p>
                    <a:p>
                      <a:r>
                        <a:rPr lang="en-IE" sz="1050" kern="1200" dirty="0">
                          <a:solidFill>
                            <a:schemeClr val="tx1"/>
                          </a:solidFill>
                          <a:effectLst/>
                          <a:latin typeface="Arial" charset="0"/>
                          <a:ea typeface="+mn-ea"/>
                          <a:cs typeface="+mn-cs"/>
                        </a:rPr>
                        <a:t>• Right to </a:t>
                      </a:r>
                      <a:r>
                        <a:rPr lang="en-IE" sz="1050" b="1" kern="1200" dirty="0">
                          <a:solidFill>
                            <a:schemeClr val="tx1"/>
                          </a:solidFill>
                          <a:effectLst/>
                          <a:latin typeface="Arial" charset="0"/>
                          <a:ea typeface="+mn-ea"/>
                          <a:cs typeface="+mn-cs"/>
                        </a:rPr>
                        <a:t>cost-free mandatory training, </a:t>
                      </a:r>
                      <a:r>
                        <a:rPr lang="en-IE" sz="1050" b="0" kern="1200" dirty="0">
                          <a:solidFill>
                            <a:schemeClr val="tx1"/>
                          </a:solidFill>
                          <a:effectLst/>
                          <a:latin typeface="Arial" charset="0"/>
                          <a:ea typeface="+mn-ea"/>
                          <a:cs typeface="+mn-cs"/>
                        </a:rPr>
                        <a:t>counted as </a:t>
                      </a:r>
                      <a:r>
                        <a:rPr lang="en-IE" sz="1050" b="1" kern="1200" dirty="0">
                          <a:solidFill>
                            <a:schemeClr val="tx1"/>
                          </a:solidFill>
                          <a:effectLst/>
                          <a:latin typeface="Arial" charset="0"/>
                          <a:ea typeface="+mn-ea"/>
                          <a:cs typeface="+mn-cs"/>
                        </a:rPr>
                        <a:t>working time </a:t>
                      </a:r>
                      <a:r>
                        <a:rPr lang="en-IE" sz="1050" kern="1200" dirty="0">
                          <a:solidFill>
                            <a:schemeClr val="tx1"/>
                          </a:solidFill>
                          <a:effectLst/>
                          <a:latin typeface="Arial" charset="0"/>
                          <a:ea typeface="+mn-ea"/>
                          <a:cs typeface="+mn-cs"/>
                        </a:rPr>
                        <a:t>and, where possible, take place </a:t>
                      </a:r>
                      <a:r>
                        <a:rPr lang="en-IE" sz="1050" b="1" kern="1200" dirty="0">
                          <a:solidFill>
                            <a:schemeClr val="tx1"/>
                          </a:solidFill>
                          <a:effectLst/>
                          <a:latin typeface="Arial" charset="0"/>
                          <a:ea typeface="+mn-ea"/>
                          <a:cs typeface="+mn-cs"/>
                        </a:rPr>
                        <a:t>during working hours</a:t>
                      </a:r>
                      <a:r>
                        <a:rPr lang="en-IE" sz="1050" kern="1200" dirty="0">
                          <a:solidFill>
                            <a:schemeClr val="tx1"/>
                          </a:solidFill>
                          <a:effectLst/>
                          <a:latin typeface="Arial" charset="0"/>
                          <a:ea typeface="+mn-ea"/>
                          <a:cs typeface="+mn-cs"/>
                        </a:rPr>
                        <a:t>.</a:t>
                      </a:r>
                      <a:endParaRPr lang="en-GB" sz="1050" dirty="0"/>
                    </a:p>
                  </a:txBody>
                  <a:tcPr/>
                </a:tc>
                <a:extLst>
                  <a:ext uri="{0D108BD9-81ED-4DB2-BD59-A6C34878D82A}">
                    <a16:rowId xmlns:a16="http://schemas.microsoft.com/office/drawing/2014/main" val="10003"/>
                  </a:ext>
                </a:extLst>
              </a:tr>
              <a:tr h="5313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100" b="1" kern="1200" dirty="0">
                          <a:solidFill>
                            <a:srgbClr val="0F5494"/>
                          </a:solidFill>
                          <a:effectLst/>
                          <a:latin typeface="Arial" charset="0"/>
                          <a:ea typeface="+mn-ea"/>
                          <a:cs typeface="+mn-cs"/>
                        </a:rPr>
                        <a:t>Enforcement</a:t>
                      </a:r>
                      <a:endParaRPr lang="en-GB" sz="1100" kern="1200" dirty="0">
                        <a:solidFill>
                          <a:srgbClr val="0F5494"/>
                        </a:solidFill>
                        <a:effectLst/>
                        <a:latin typeface="Arial" charset="0"/>
                        <a:ea typeface="+mn-ea"/>
                        <a:cs typeface="+mn-cs"/>
                      </a:endParaRPr>
                    </a:p>
                    <a:p>
                      <a:endParaRPr lang="en-GB" sz="1100" dirty="0">
                        <a:solidFill>
                          <a:srgbClr val="0F5494"/>
                        </a:solidFill>
                      </a:endParaRPr>
                    </a:p>
                  </a:txBody>
                  <a:tcPr/>
                </a:tc>
                <a:tc>
                  <a:txBody>
                    <a:bodyPr/>
                    <a:lstStyle/>
                    <a:p>
                      <a:r>
                        <a:rPr lang="en-IE" sz="1050" kern="1200" dirty="0">
                          <a:solidFill>
                            <a:schemeClr val="tx1"/>
                          </a:solidFill>
                          <a:effectLst/>
                          <a:latin typeface="Arial" charset="0"/>
                          <a:ea typeface="+mn-ea"/>
                          <a:cs typeface="+mn-cs"/>
                        </a:rPr>
                        <a:t>General defence of rights article but mainly left to national level </a:t>
                      </a:r>
                      <a:endParaRPr lang="en-GB" sz="105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050" kern="1200" dirty="0">
                          <a:solidFill>
                            <a:schemeClr val="tx1"/>
                          </a:solidFill>
                          <a:effectLst/>
                          <a:latin typeface="Arial" charset="0"/>
                          <a:ea typeface="+mn-ea"/>
                          <a:cs typeface="+mn-cs"/>
                        </a:rPr>
                        <a:t>Comprehensive </a:t>
                      </a:r>
                      <a:r>
                        <a:rPr lang="en-IE" sz="1050" b="1" kern="1200" dirty="0">
                          <a:solidFill>
                            <a:schemeClr val="tx1"/>
                          </a:solidFill>
                          <a:effectLst/>
                          <a:latin typeface="Arial" charset="0"/>
                          <a:ea typeface="+mn-ea"/>
                          <a:cs typeface="+mn-cs"/>
                        </a:rPr>
                        <a:t>enforcement</a:t>
                      </a:r>
                      <a:r>
                        <a:rPr lang="en-IE" sz="1050" kern="1200" dirty="0">
                          <a:solidFill>
                            <a:schemeClr val="tx1"/>
                          </a:solidFill>
                          <a:effectLst/>
                          <a:latin typeface="Arial" charset="0"/>
                          <a:ea typeface="+mn-ea"/>
                          <a:cs typeface="+mn-cs"/>
                        </a:rPr>
                        <a:t> provisions: early</a:t>
                      </a:r>
                      <a:r>
                        <a:rPr lang="en-IE" sz="1050" kern="1200" baseline="0" dirty="0">
                          <a:solidFill>
                            <a:schemeClr val="tx1"/>
                          </a:solidFill>
                          <a:effectLst/>
                          <a:latin typeface="Arial" charset="0"/>
                          <a:ea typeface="+mn-ea"/>
                          <a:cs typeface="+mn-cs"/>
                        </a:rPr>
                        <a:t> settlement mechanism or favourable legal presumption in case of missing information; right to redress; protection against adverse consequences; protection from dismissal and shared burden of proof; effective, proportionate and dissuasive penalties.</a:t>
                      </a:r>
                      <a:endParaRPr lang="en-GB" sz="1050" kern="1200" dirty="0">
                        <a:solidFill>
                          <a:schemeClr val="tx1"/>
                        </a:solidFill>
                        <a:effectLst/>
                        <a:latin typeface="Arial" charset="0"/>
                        <a:ea typeface="+mn-ea"/>
                        <a:cs typeface="+mn-cs"/>
                      </a:endParaRPr>
                    </a:p>
                  </a:txBody>
                  <a:tcPr/>
                </a:tc>
                <a:extLst>
                  <a:ext uri="{0D108BD9-81ED-4DB2-BD59-A6C34878D82A}">
                    <a16:rowId xmlns:a16="http://schemas.microsoft.com/office/drawing/2014/main" val="10004"/>
                  </a:ext>
                </a:extLst>
              </a:tr>
            </a:tbl>
          </a:graphicData>
        </a:graphic>
      </p:graphicFrame>
      <p:sp>
        <p:nvSpPr>
          <p:cNvPr id="4" name="Slide Number Placeholder 3"/>
          <p:cNvSpPr>
            <a:spLocks noGrp="1"/>
          </p:cNvSpPr>
          <p:nvPr>
            <p:ph type="sldNum" sz="quarter" idx="12"/>
          </p:nvPr>
        </p:nvSpPr>
        <p:spPr/>
        <p:txBody>
          <a:bodyPr/>
          <a:lstStyle/>
          <a:p>
            <a:pPr>
              <a:defRPr/>
            </a:pPr>
            <a:fld id="{2BB59E6E-B967-488E-B209-8B7FA0D7AF99}" type="slidenum">
              <a:rPr lang="en-GB" smtClean="0"/>
              <a:pPr>
                <a:defRPr/>
              </a:pPr>
              <a:t>4</a:t>
            </a:fld>
            <a:endParaRPr lang="en-GB" dirty="0"/>
          </a:p>
        </p:txBody>
      </p:sp>
    </p:spTree>
    <p:extLst>
      <p:ext uri="{BB962C8B-B14F-4D97-AF65-F5344CB8AC3E}">
        <p14:creationId xmlns:p14="http://schemas.microsoft.com/office/powerpoint/2010/main" val="3353340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620688"/>
            <a:ext cx="8229600" cy="936625"/>
          </a:xfrm>
        </p:spPr>
        <p:txBody>
          <a:bodyPr/>
          <a:lstStyle/>
          <a:p>
            <a:pPr algn="ctr"/>
            <a:r>
              <a:rPr lang="en-US" sz="2400" dirty="0"/>
              <a:t>The role of c</a:t>
            </a:r>
            <a:r>
              <a:rPr lang="en-GB" sz="2400" dirty="0" err="1"/>
              <a:t>ollective</a:t>
            </a:r>
            <a:r>
              <a:rPr lang="en-GB" sz="2400" dirty="0"/>
              <a:t> bargaining</a:t>
            </a:r>
          </a:p>
        </p:txBody>
      </p:sp>
      <p:sp>
        <p:nvSpPr>
          <p:cNvPr id="3" name="Content Placeholder 2"/>
          <p:cNvSpPr>
            <a:spLocks noGrp="1"/>
          </p:cNvSpPr>
          <p:nvPr>
            <p:ph idx="1"/>
          </p:nvPr>
        </p:nvSpPr>
        <p:spPr>
          <a:xfrm>
            <a:off x="179512" y="1484784"/>
            <a:ext cx="8640960" cy="5112568"/>
          </a:xfrm>
        </p:spPr>
        <p:txBody>
          <a:bodyPr/>
          <a:lstStyle/>
          <a:p>
            <a:pPr marL="800100" lvl="1" indent="0" algn="just">
              <a:buNone/>
            </a:pPr>
            <a:r>
              <a:rPr lang="en-GB" sz="1800" u="sng" dirty="0"/>
              <a:t>Collective Agreements</a:t>
            </a:r>
          </a:p>
          <a:p>
            <a:pPr marL="1085850" lvl="1" algn="just"/>
            <a:r>
              <a:rPr lang="en-GB" sz="1800" b="0" dirty="0"/>
              <a:t>Member States may allow Social Partners to </a:t>
            </a:r>
            <a:r>
              <a:rPr lang="en-GB" sz="1800" i="1" dirty="0"/>
              <a:t>maintain, negotiate,</a:t>
            </a:r>
            <a:r>
              <a:rPr lang="en-GB" sz="1800" dirty="0"/>
              <a:t> conclude </a:t>
            </a:r>
            <a:r>
              <a:rPr lang="en-GB" sz="1800" i="1" dirty="0"/>
              <a:t>and enforce</a:t>
            </a:r>
            <a:r>
              <a:rPr lang="en-GB" sz="1800" dirty="0"/>
              <a:t> collective agreements </a:t>
            </a:r>
            <a:r>
              <a:rPr lang="en-GB" sz="1800" b="0" dirty="0"/>
              <a:t>which establish arrangements which differ from Article 7 to 11.</a:t>
            </a:r>
          </a:p>
          <a:p>
            <a:pPr marL="1085850" lvl="1" algn="just"/>
            <a:r>
              <a:rPr lang="en-GB" sz="1800" b="0" dirty="0"/>
              <a:t>Trade-offs are possible, but overall protection of workers must be respected.</a:t>
            </a:r>
          </a:p>
          <a:p>
            <a:pPr marL="1085850" lvl="1" algn="just"/>
            <a:r>
              <a:rPr lang="en-GB" sz="1800" b="0" dirty="0"/>
              <a:t>Level of collective agreements is left to national law or practice</a:t>
            </a:r>
          </a:p>
          <a:p>
            <a:pPr marL="800100" lvl="1" indent="0" algn="just">
              <a:buNone/>
            </a:pPr>
            <a:r>
              <a:rPr lang="en-GB" sz="1800" u="sng" dirty="0"/>
              <a:t>Social dialogue</a:t>
            </a:r>
          </a:p>
          <a:p>
            <a:pPr marL="800100" lvl="1" indent="0" algn="just">
              <a:buNone/>
            </a:pPr>
            <a:r>
              <a:rPr lang="en-GB" sz="1800" b="0" dirty="0"/>
              <a:t>Member States shall, in accordance with their national law and practice, take adequate measures to ensure the effective involvement of the social partners and to promote and enhance the social dialogue with a view to implementing this Directive.</a:t>
            </a:r>
          </a:p>
          <a:p>
            <a:pPr marL="800100" lvl="1" indent="0" algn="just">
              <a:buNone/>
            </a:pPr>
            <a:r>
              <a:rPr lang="en-GB" sz="1800" u="sng" dirty="0"/>
              <a:t>Transposition </a:t>
            </a:r>
          </a:p>
          <a:p>
            <a:pPr marL="800100" lvl="1" indent="0" algn="just">
              <a:buNone/>
            </a:pPr>
            <a:r>
              <a:rPr lang="en-GB" sz="1800" b="0" dirty="0"/>
              <a:t>As for other labour law Directives, Member States can entrust Social Partners with the transposition if they can guarantee at all times the results imposed by the Directive.</a:t>
            </a:r>
          </a:p>
        </p:txBody>
      </p:sp>
      <p:sp>
        <p:nvSpPr>
          <p:cNvPr id="4" name="Slide Number Placeholder 3"/>
          <p:cNvSpPr>
            <a:spLocks noGrp="1"/>
          </p:cNvSpPr>
          <p:nvPr>
            <p:ph type="sldNum" sz="quarter" idx="12"/>
          </p:nvPr>
        </p:nvSpPr>
        <p:spPr/>
        <p:txBody>
          <a:bodyPr/>
          <a:lstStyle/>
          <a:p>
            <a:pPr>
              <a:defRPr/>
            </a:pPr>
            <a:fld id="{2BB59E6E-B967-488E-B209-8B7FA0D7AF99}" type="slidenum">
              <a:rPr lang="en-GB" smtClean="0"/>
              <a:pPr>
                <a:defRPr/>
              </a:pPr>
              <a:t>5</a:t>
            </a:fld>
            <a:endParaRPr lang="en-GB" dirty="0"/>
          </a:p>
        </p:txBody>
      </p:sp>
    </p:spTree>
    <p:extLst>
      <p:ext uri="{BB962C8B-B14F-4D97-AF65-F5344CB8AC3E}">
        <p14:creationId xmlns:p14="http://schemas.microsoft.com/office/powerpoint/2010/main" val="1273462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764704"/>
            <a:ext cx="7992119" cy="624580"/>
          </a:xfrm>
        </p:spPr>
        <p:txBody>
          <a:bodyPr>
            <a:noAutofit/>
          </a:bodyPr>
          <a:lstStyle/>
          <a:p>
            <a:pPr lvl="0">
              <a:spcBef>
                <a:spcPct val="20000"/>
              </a:spcBef>
            </a:pPr>
            <a:br>
              <a:rPr lang="fr-BE" sz="2000" dirty="0">
                <a:latin typeface="Verdana" panose="020B0604030504040204" pitchFamily="34" charset="0"/>
                <a:ea typeface="Verdana" panose="020B0604030504040204" pitchFamily="34" charset="0"/>
                <a:cs typeface="Verdana" panose="020B0604030504040204" pitchFamily="34" charset="0"/>
              </a:rPr>
            </a:br>
            <a:r>
              <a:rPr lang="fr-BE" sz="2000" dirty="0">
                <a:latin typeface="Verdana" panose="020B0604030504040204" pitchFamily="34" charset="0"/>
                <a:ea typeface="Verdana" panose="020B0604030504040204" pitchFamily="34" charset="0"/>
                <a:cs typeface="Verdana" panose="020B0604030504040204" pitchFamily="34" charset="0"/>
              </a:rPr>
              <a:t>Commission, Parliament and Council</a:t>
            </a:r>
            <a:br>
              <a:rPr lang="fr-BE" sz="2400" b="0" dirty="0">
                <a:solidFill>
                  <a:srgbClr val="4F81BD">
                    <a:lumMod val="75000"/>
                  </a:srgbClr>
                </a:solidFill>
                <a:ea typeface="+mn-ea"/>
              </a:rPr>
            </a:br>
            <a:endParaRPr lang="en-GB" sz="2400" dirty="0"/>
          </a:p>
        </p:txBody>
      </p:sp>
      <p:graphicFrame>
        <p:nvGraphicFramePr>
          <p:cNvPr id="6" name="Content Placeholder 5"/>
          <p:cNvGraphicFramePr>
            <a:graphicFrameLocks noGrp="1"/>
          </p:cNvGraphicFramePr>
          <p:nvPr>
            <p:ph idx="1"/>
            <p:extLst/>
          </p:nvPr>
        </p:nvGraphicFramePr>
        <p:xfrm>
          <a:off x="611560" y="1404004"/>
          <a:ext cx="8208912" cy="5049332"/>
        </p:xfrm>
        <a:graphic>
          <a:graphicData uri="http://schemas.openxmlformats.org/drawingml/2006/table">
            <a:tbl>
              <a:tblPr firstRow="1" bandRow="1">
                <a:tableStyleId>{93296810-A885-4BE3-A3E7-6D5BEEA58F35}</a:tableStyleId>
              </a:tblPr>
              <a:tblGrid>
                <a:gridCol w="1442025">
                  <a:extLst>
                    <a:ext uri="{9D8B030D-6E8A-4147-A177-3AD203B41FA5}">
                      <a16:colId xmlns:a16="http://schemas.microsoft.com/office/drawing/2014/main" val="20000"/>
                    </a:ext>
                  </a:extLst>
                </a:gridCol>
                <a:gridCol w="2362841">
                  <a:extLst>
                    <a:ext uri="{9D8B030D-6E8A-4147-A177-3AD203B41FA5}">
                      <a16:colId xmlns:a16="http://schemas.microsoft.com/office/drawing/2014/main" val="20001"/>
                    </a:ext>
                  </a:extLst>
                </a:gridCol>
                <a:gridCol w="2028584">
                  <a:extLst>
                    <a:ext uri="{9D8B030D-6E8A-4147-A177-3AD203B41FA5}">
                      <a16:colId xmlns:a16="http://schemas.microsoft.com/office/drawing/2014/main" val="20002"/>
                    </a:ext>
                  </a:extLst>
                </a:gridCol>
                <a:gridCol w="2375462">
                  <a:extLst>
                    <a:ext uri="{9D8B030D-6E8A-4147-A177-3AD203B41FA5}">
                      <a16:colId xmlns:a16="http://schemas.microsoft.com/office/drawing/2014/main" val="20003"/>
                    </a:ext>
                  </a:extLst>
                </a:gridCol>
              </a:tblGrid>
              <a:tr h="520058">
                <a:tc>
                  <a:txBody>
                    <a:bodyPr/>
                    <a:lstStyle/>
                    <a:p>
                      <a:r>
                        <a:rPr lang="en-GB" sz="1400" dirty="0">
                          <a:latin typeface="Arial" panose="020B0604020202020204" pitchFamily="34" charset="0"/>
                          <a:cs typeface="Arial" panose="020B0604020202020204" pitchFamily="34" charset="0"/>
                        </a:rPr>
                        <a:t>Provisions </a:t>
                      </a:r>
                    </a:p>
                  </a:txBody>
                  <a:tcPr marT="60960" marB="60960">
                    <a:solidFill>
                      <a:srgbClr val="0F5494"/>
                    </a:solidFill>
                  </a:tcPr>
                </a:tc>
                <a:tc>
                  <a:txBody>
                    <a:bodyPr/>
                    <a:lstStyle/>
                    <a:p>
                      <a:r>
                        <a:rPr lang="en-GB" sz="1400" baseline="0" dirty="0">
                          <a:latin typeface="Arial" panose="020B0604020202020204" pitchFamily="34" charset="0"/>
                          <a:cs typeface="Arial" panose="020B0604020202020204" pitchFamily="34" charset="0"/>
                        </a:rPr>
                        <a:t>Commission proposal</a:t>
                      </a:r>
                      <a:endParaRPr lang="en-GB" sz="1400" dirty="0">
                        <a:latin typeface="Arial" panose="020B0604020202020204" pitchFamily="34" charset="0"/>
                        <a:cs typeface="Arial" panose="020B0604020202020204" pitchFamily="34" charset="0"/>
                      </a:endParaRPr>
                    </a:p>
                  </a:txBody>
                  <a:tcPr marT="60960" marB="60960">
                    <a:solidFill>
                      <a:srgbClr val="0F5494"/>
                    </a:solidFill>
                  </a:tcPr>
                </a:tc>
                <a:tc>
                  <a:txBody>
                    <a:bodyPr/>
                    <a:lstStyle/>
                    <a:p>
                      <a:r>
                        <a:rPr lang="en-GB" sz="1400" dirty="0">
                          <a:latin typeface="Arial" panose="020B0604020202020204" pitchFamily="34" charset="0"/>
                          <a:cs typeface="Arial" panose="020B0604020202020204" pitchFamily="34" charset="0"/>
                        </a:rPr>
                        <a:t>Council position</a:t>
                      </a:r>
                    </a:p>
                  </a:txBody>
                  <a:tcPr marT="60960" marB="60960">
                    <a:solidFill>
                      <a:srgbClr val="0F5494"/>
                    </a:solidFill>
                  </a:tcPr>
                </a:tc>
                <a:tc>
                  <a:txBody>
                    <a:bodyPr/>
                    <a:lstStyle/>
                    <a:p>
                      <a:r>
                        <a:rPr lang="en-GB" sz="1400" dirty="0">
                          <a:latin typeface="Arial" panose="020B0604020202020204" pitchFamily="34" charset="0"/>
                          <a:cs typeface="Arial" panose="020B0604020202020204" pitchFamily="34" charset="0"/>
                        </a:rPr>
                        <a:t>Parliament</a:t>
                      </a:r>
                      <a:r>
                        <a:rPr lang="en-GB" sz="1400" baseline="0" dirty="0">
                          <a:latin typeface="Arial" panose="020B0604020202020204" pitchFamily="34" charset="0"/>
                          <a:cs typeface="Arial" panose="020B0604020202020204" pitchFamily="34" charset="0"/>
                        </a:rPr>
                        <a:t> position</a:t>
                      </a:r>
                      <a:endParaRPr lang="en-GB" sz="1400" dirty="0">
                        <a:latin typeface="Arial" panose="020B0604020202020204" pitchFamily="34" charset="0"/>
                        <a:cs typeface="Arial" panose="020B0604020202020204" pitchFamily="34" charset="0"/>
                      </a:endParaRPr>
                    </a:p>
                  </a:txBody>
                  <a:tcPr marT="60960" marB="60960">
                    <a:solidFill>
                      <a:srgbClr val="0F5494"/>
                    </a:solidFill>
                  </a:tcPr>
                </a:tc>
                <a:extLst>
                  <a:ext uri="{0D108BD9-81ED-4DB2-BD59-A6C34878D82A}">
                    <a16:rowId xmlns:a16="http://schemas.microsoft.com/office/drawing/2014/main" val="10000"/>
                  </a:ext>
                </a:extLst>
              </a:tr>
              <a:tr h="1216135">
                <a:tc>
                  <a:txBody>
                    <a:bodyPr/>
                    <a:lstStyle/>
                    <a:p>
                      <a:r>
                        <a:rPr lang="en-GB" sz="1400" b="1" kern="1200" dirty="0">
                          <a:solidFill>
                            <a:srgbClr val="0F5494"/>
                          </a:solidFill>
                          <a:effectLst/>
                          <a:latin typeface="Arial" charset="0"/>
                          <a:ea typeface="+mn-ea"/>
                          <a:cs typeface="+mn-cs"/>
                        </a:rPr>
                        <a:t>Scope</a:t>
                      </a:r>
                    </a:p>
                  </a:txBody>
                  <a:tcPr marT="60960" marB="60960"/>
                </a:tc>
                <a:tc>
                  <a:txBody>
                    <a:bodyPr/>
                    <a:lstStyle/>
                    <a:p>
                      <a:pPr marL="0" indent="0">
                        <a:buFontTx/>
                        <a:buNone/>
                      </a:pPr>
                      <a:r>
                        <a:rPr lang="en-GB" sz="1100" dirty="0">
                          <a:latin typeface="Arial" panose="020B0604020202020204" pitchFamily="34" charset="0"/>
                          <a:cs typeface="Arial" panose="020B0604020202020204" pitchFamily="34" charset="0"/>
                        </a:rPr>
                        <a:t>All EU workers</a:t>
                      </a:r>
                      <a:r>
                        <a:rPr lang="en-GB" sz="1100" baseline="0" dirty="0">
                          <a:latin typeface="Arial" panose="020B0604020202020204" pitchFamily="34" charset="0"/>
                          <a:cs typeface="Arial" panose="020B0604020202020204" pitchFamily="34" charset="0"/>
                        </a:rPr>
                        <a:t> – CJEU definition</a:t>
                      </a:r>
                    </a:p>
                    <a:p>
                      <a:pPr marL="0" indent="0">
                        <a:buFontTx/>
                        <a:buNone/>
                      </a:pPr>
                      <a:r>
                        <a:rPr lang="en-GB" sz="1100" dirty="0">
                          <a:latin typeface="Arial" panose="020B0604020202020204" pitchFamily="34" charset="0"/>
                          <a:cs typeface="Arial" panose="020B0604020202020204" pitchFamily="34" charset="0"/>
                        </a:rPr>
                        <a:t>Exclusion 8h/month</a:t>
                      </a:r>
                      <a:r>
                        <a:rPr lang="en-GB" sz="1100" baseline="0" dirty="0">
                          <a:latin typeface="Arial" panose="020B0604020202020204" pitchFamily="34" charset="0"/>
                          <a:cs typeface="Arial" panose="020B0604020202020204" pitchFamily="34" charset="0"/>
                        </a:rPr>
                        <a:t> (not ZHC)</a:t>
                      </a:r>
                      <a:endParaRPr lang="en-GB" sz="1100" dirty="0">
                        <a:latin typeface="Arial" panose="020B0604020202020204" pitchFamily="34" charset="0"/>
                        <a:cs typeface="Arial" panose="020B0604020202020204" pitchFamily="34" charset="0"/>
                      </a:endParaRPr>
                    </a:p>
                  </a:txBody>
                  <a:tcPr marT="60960" marB="60960"/>
                </a:tc>
                <a:tc>
                  <a:txBody>
                    <a:bodyPr/>
                    <a:lstStyle/>
                    <a:p>
                      <a:pPr marL="0" indent="0">
                        <a:buFontTx/>
                        <a:buNone/>
                      </a:pPr>
                      <a:r>
                        <a:rPr lang="en-GB" sz="1100" dirty="0">
                          <a:latin typeface="Arial" panose="020B0604020202020204" pitchFamily="34" charset="0"/>
                          <a:cs typeface="Arial" panose="020B0604020202020204" pitchFamily="34" charset="0"/>
                        </a:rPr>
                        <a:t>Workers under national law</a:t>
                      </a:r>
                    </a:p>
                    <a:p>
                      <a:pPr marL="0" indent="0">
                        <a:buFontTx/>
                        <a:buNone/>
                      </a:pPr>
                      <a:r>
                        <a:rPr lang="en-GB" sz="1100" dirty="0">
                          <a:latin typeface="Arial" panose="020B0604020202020204" pitchFamily="34" charset="0"/>
                          <a:cs typeface="Arial" panose="020B0604020202020204" pitchFamily="34" charset="0"/>
                        </a:rPr>
                        <a:t>Exclusion 5h/week</a:t>
                      </a:r>
                    </a:p>
                    <a:p>
                      <a:pPr marL="0" indent="0">
                        <a:buFontTx/>
                        <a:buNone/>
                      </a:pPr>
                      <a:r>
                        <a:rPr lang="en-GB" sz="1100" dirty="0">
                          <a:latin typeface="Arial" panose="020B0604020202020204" pitchFamily="34" charset="0"/>
                          <a:cs typeface="Arial" panose="020B0604020202020204" pitchFamily="34" charset="0"/>
                        </a:rPr>
                        <a:t>Exclusions public sector sand seafarers</a:t>
                      </a:r>
                      <a:endParaRPr lang="en-GB" sz="1100" b="0" dirty="0">
                        <a:solidFill>
                          <a:schemeClr val="tx1"/>
                        </a:solidFill>
                        <a:latin typeface="Arial" panose="020B0604020202020204" pitchFamily="34" charset="0"/>
                        <a:cs typeface="Arial" panose="020B0604020202020204" pitchFamily="34" charset="0"/>
                      </a:endParaRPr>
                    </a:p>
                  </a:txBody>
                  <a:tcPr marT="60960" marB="60960"/>
                </a:tc>
                <a:tc>
                  <a:txBody>
                    <a:bodyPr/>
                    <a:lstStyle/>
                    <a:p>
                      <a:r>
                        <a:rPr lang="en-GB" sz="1100" dirty="0">
                          <a:latin typeface="Arial" panose="020B0604020202020204" pitchFamily="34" charset="0"/>
                          <a:cs typeface="Arial" panose="020B0604020202020204" pitchFamily="34" charset="0"/>
                        </a:rPr>
                        <a:t>All EU workers – CJEU criteria reworded</a:t>
                      </a:r>
                      <a:r>
                        <a:rPr lang="en-GB" sz="1100" baseline="0" dirty="0">
                          <a:latin typeface="Arial" panose="020B0604020202020204" pitchFamily="34" charset="0"/>
                          <a:cs typeface="Arial" panose="020B0604020202020204" pitchFamily="34" charset="0"/>
                        </a:rPr>
                        <a:t> in scope</a:t>
                      </a:r>
                    </a:p>
                    <a:p>
                      <a:r>
                        <a:rPr lang="en-GB" sz="1100" baseline="0" dirty="0">
                          <a:latin typeface="Arial" panose="020B0604020202020204" pitchFamily="34" charset="0"/>
                          <a:cs typeface="Arial" panose="020B0604020202020204" pitchFamily="34" charset="0"/>
                        </a:rPr>
                        <a:t>Adaptation for some public sectors</a:t>
                      </a:r>
                    </a:p>
                    <a:p>
                      <a:r>
                        <a:rPr lang="en-GB" sz="1100" baseline="0" dirty="0">
                          <a:latin typeface="Arial" panose="020B0604020202020204" pitchFamily="34" charset="0"/>
                          <a:cs typeface="Arial" panose="020B0604020202020204" pitchFamily="34" charset="0"/>
                        </a:rPr>
                        <a:t>No exclusions</a:t>
                      </a:r>
                      <a:endParaRPr lang="en-GB" sz="1100" dirty="0">
                        <a:solidFill>
                          <a:schemeClr val="tx1"/>
                        </a:solidFill>
                        <a:latin typeface="Arial" panose="020B0604020202020204" pitchFamily="34" charset="0"/>
                        <a:cs typeface="Arial" panose="020B0604020202020204" pitchFamily="34" charset="0"/>
                      </a:endParaRPr>
                    </a:p>
                  </a:txBody>
                  <a:tcPr marT="60960" marB="60960"/>
                </a:tc>
                <a:extLst>
                  <a:ext uri="{0D108BD9-81ED-4DB2-BD59-A6C34878D82A}">
                    <a16:rowId xmlns:a16="http://schemas.microsoft.com/office/drawing/2014/main" val="10001"/>
                  </a:ext>
                </a:extLst>
              </a:tr>
              <a:tr h="1088121">
                <a:tc>
                  <a:txBody>
                    <a:bodyPr/>
                    <a:lstStyle/>
                    <a:p>
                      <a:r>
                        <a:rPr lang="en-GB" sz="1400" b="1" kern="1200" dirty="0">
                          <a:solidFill>
                            <a:srgbClr val="0F5494"/>
                          </a:solidFill>
                          <a:effectLst/>
                          <a:latin typeface="Arial" charset="0"/>
                          <a:ea typeface="+mn-ea"/>
                          <a:cs typeface="+mn-cs"/>
                        </a:rPr>
                        <a:t>Information</a:t>
                      </a:r>
                    </a:p>
                  </a:txBody>
                  <a:tcPr marT="60960" marB="60960"/>
                </a:tc>
                <a:tc>
                  <a:txBody>
                    <a:bodyPr/>
                    <a:lstStyle/>
                    <a:p>
                      <a:pPr marL="285750" indent="-285750">
                        <a:buFontTx/>
                        <a:buChar char="-"/>
                      </a:pPr>
                      <a:r>
                        <a:rPr lang="en-GB" sz="1100" dirty="0">
                          <a:latin typeface="Arial" panose="020B0604020202020204" pitchFamily="34" charset="0"/>
                          <a:cs typeface="Arial" panose="020B0604020202020204" pitchFamily="34" charset="0"/>
                        </a:rPr>
                        <a:t>Package of information revised</a:t>
                      </a:r>
                    </a:p>
                    <a:p>
                      <a:pPr marL="285750" indent="-285750">
                        <a:buFontTx/>
                        <a:buChar char="-"/>
                      </a:pPr>
                      <a:r>
                        <a:rPr lang="en-GB" sz="1100" dirty="0">
                          <a:latin typeface="Arial" panose="020B0604020202020204" pitchFamily="34" charset="0"/>
                          <a:cs typeface="Arial" panose="020B0604020202020204" pitchFamily="34" charset="0"/>
                        </a:rPr>
                        <a:t>Information on first day</a:t>
                      </a:r>
                    </a:p>
                  </a:txBody>
                  <a:tcPr marT="60960" marB="60960"/>
                </a:tc>
                <a:tc>
                  <a:txBody>
                    <a:bodyPr/>
                    <a:lstStyle/>
                    <a:p>
                      <a:pPr marL="285750" indent="-285750">
                        <a:buFontTx/>
                        <a:buChar char="-"/>
                      </a:pPr>
                      <a:r>
                        <a:rPr lang="en-GB" sz="1100" dirty="0">
                          <a:latin typeface="Arial" panose="020B0604020202020204" pitchFamily="34" charset="0"/>
                          <a:cs typeface="Arial" panose="020B0604020202020204" pitchFamily="34" charset="0"/>
                        </a:rPr>
                        <a:t>Additional information</a:t>
                      </a:r>
                    </a:p>
                    <a:p>
                      <a:pPr marL="285750" indent="-285750">
                        <a:buFontTx/>
                        <a:buChar char="-"/>
                      </a:pPr>
                      <a:r>
                        <a:rPr lang="en-GB" sz="1100" dirty="0">
                          <a:latin typeface="Arial" panose="020B0604020202020204" pitchFamily="34" charset="0"/>
                          <a:cs typeface="Arial" panose="020B0604020202020204" pitchFamily="34" charset="0"/>
                        </a:rPr>
                        <a:t>Basic</a:t>
                      </a:r>
                      <a:r>
                        <a:rPr lang="en-GB" sz="1100" baseline="0" dirty="0">
                          <a:latin typeface="Arial" panose="020B0604020202020204" pitchFamily="34" charset="0"/>
                          <a:cs typeface="Arial" panose="020B0604020202020204" pitchFamily="34" charset="0"/>
                        </a:rPr>
                        <a:t> information 1 week, rest 1 month</a:t>
                      </a:r>
                      <a:endParaRPr lang="en-GB" sz="1100" b="0" i="0" dirty="0">
                        <a:solidFill>
                          <a:schemeClr val="tx1"/>
                        </a:solidFill>
                        <a:latin typeface="Arial" panose="020B0604020202020204" pitchFamily="34" charset="0"/>
                        <a:cs typeface="Arial" panose="020B0604020202020204" pitchFamily="34" charset="0"/>
                      </a:endParaRPr>
                    </a:p>
                  </a:txBody>
                  <a:tcPr marT="60960" marB="60960"/>
                </a:tc>
                <a:tc>
                  <a:txBody>
                    <a:bodyPr/>
                    <a:lstStyle/>
                    <a:p>
                      <a:pPr marL="285750" indent="-285750">
                        <a:buFontTx/>
                        <a:buChar char="-"/>
                      </a:pPr>
                      <a:r>
                        <a:rPr lang="en-GB" sz="1100" dirty="0">
                          <a:latin typeface="Arial" panose="020B0604020202020204" pitchFamily="34" charset="0"/>
                          <a:cs typeface="Arial" panose="020B0604020202020204" pitchFamily="34" charset="0"/>
                        </a:rPr>
                        <a:t>Additional</a:t>
                      </a:r>
                      <a:r>
                        <a:rPr lang="en-GB" sz="1100" baseline="0" dirty="0">
                          <a:latin typeface="Arial" panose="020B0604020202020204" pitchFamily="34" charset="0"/>
                          <a:cs typeface="Arial" panose="020B0604020202020204" pitchFamily="34" charset="0"/>
                        </a:rPr>
                        <a:t> information</a:t>
                      </a:r>
                    </a:p>
                    <a:p>
                      <a:pPr marL="285750" indent="-285750">
                        <a:buFontTx/>
                        <a:buChar char="-"/>
                      </a:pPr>
                      <a:r>
                        <a:rPr lang="en-GB" sz="1100" baseline="0" dirty="0">
                          <a:latin typeface="Arial" panose="020B0604020202020204" pitchFamily="34" charset="0"/>
                          <a:cs typeface="Arial" panose="020B0604020202020204" pitchFamily="34" charset="0"/>
                        </a:rPr>
                        <a:t>Basic information on first day, rest by 7 days.</a:t>
                      </a:r>
                      <a:endParaRPr lang="en-GB" sz="1100" dirty="0">
                        <a:solidFill>
                          <a:schemeClr val="tx1"/>
                        </a:solidFill>
                        <a:latin typeface="Arial" panose="020B0604020202020204" pitchFamily="34" charset="0"/>
                        <a:cs typeface="Arial" panose="020B0604020202020204" pitchFamily="34" charset="0"/>
                      </a:endParaRPr>
                    </a:p>
                  </a:txBody>
                  <a:tcPr marT="60960" marB="60960"/>
                </a:tc>
                <a:extLst>
                  <a:ext uri="{0D108BD9-81ED-4DB2-BD59-A6C34878D82A}">
                    <a16:rowId xmlns:a16="http://schemas.microsoft.com/office/drawing/2014/main" val="10002"/>
                  </a:ext>
                </a:extLst>
              </a:tr>
              <a:tr h="1600178">
                <a:tc>
                  <a:txBody>
                    <a:bodyPr/>
                    <a:lstStyle/>
                    <a:p>
                      <a:r>
                        <a:rPr lang="en-GB" sz="1400" b="1" kern="1200" dirty="0">
                          <a:solidFill>
                            <a:srgbClr val="0F5494"/>
                          </a:solidFill>
                          <a:effectLst/>
                          <a:latin typeface="Arial" charset="0"/>
                          <a:ea typeface="+mn-ea"/>
                          <a:cs typeface="+mn-cs"/>
                        </a:rPr>
                        <a:t>Material rights</a:t>
                      </a:r>
                    </a:p>
                  </a:txBody>
                  <a:tcPr marT="60960" marB="60960"/>
                </a:tc>
                <a:tc>
                  <a:txBody>
                    <a:bodyPr/>
                    <a:lstStyle/>
                    <a:p>
                      <a:pPr marL="285750" indent="-285750">
                        <a:buFontTx/>
                        <a:buChar char="-"/>
                      </a:pPr>
                      <a:r>
                        <a:rPr lang="en-GB" sz="1100" dirty="0">
                          <a:latin typeface="Arial" panose="020B0604020202020204" pitchFamily="34" charset="0"/>
                          <a:cs typeface="Arial" panose="020B0604020202020204" pitchFamily="34" charset="0"/>
                        </a:rPr>
                        <a:t>Probation</a:t>
                      </a:r>
                    </a:p>
                    <a:p>
                      <a:pPr marL="285750" indent="-285750">
                        <a:buFontTx/>
                        <a:buChar char="-"/>
                      </a:pPr>
                      <a:r>
                        <a:rPr lang="en-GB" sz="1100" dirty="0">
                          <a:latin typeface="Arial" panose="020B0604020202020204" pitchFamily="34" charset="0"/>
                          <a:cs typeface="Arial" panose="020B0604020202020204" pitchFamily="34" charset="0"/>
                        </a:rPr>
                        <a:t>Prohibition exclusivity,</a:t>
                      </a:r>
                      <a:r>
                        <a:rPr lang="en-GB" sz="1100" baseline="0" dirty="0">
                          <a:latin typeface="Arial" panose="020B0604020202020204" pitchFamily="34" charset="0"/>
                          <a:cs typeface="Arial" panose="020B0604020202020204" pitchFamily="34" charset="0"/>
                        </a:rPr>
                        <a:t> limits to incompatibility</a:t>
                      </a:r>
                      <a:endParaRPr lang="en-GB" sz="1100" dirty="0">
                        <a:latin typeface="Arial" panose="020B0604020202020204" pitchFamily="34" charset="0"/>
                        <a:cs typeface="Arial" panose="020B0604020202020204" pitchFamily="34" charset="0"/>
                      </a:endParaRPr>
                    </a:p>
                    <a:p>
                      <a:pPr marL="285750" indent="-285750">
                        <a:buFontTx/>
                        <a:buChar char="-"/>
                      </a:pPr>
                      <a:r>
                        <a:rPr lang="en-GB" sz="1100" baseline="0" dirty="0">
                          <a:latin typeface="Arial" panose="020B0604020202020204" pitchFamily="34" charset="0"/>
                          <a:cs typeface="Arial" panose="020B0604020202020204" pitchFamily="34" charset="0"/>
                        </a:rPr>
                        <a:t>Predictability</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GB" sz="1100" dirty="0">
                          <a:latin typeface="Arial" panose="020B0604020202020204" pitchFamily="34" charset="0"/>
                          <a:cs typeface="Arial" panose="020B0604020202020204" pitchFamily="34" charset="0"/>
                        </a:rPr>
                        <a:t>Written</a:t>
                      </a:r>
                      <a:r>
                        <a:rPr lang="en-GB" sz="1100" baseline="0" dirty="0">
                          <a:latin typeface="Arial" panose="020B0604020202020204" pitchFamily="34" charset="0"/>
                          <a:cs typeface="Arial" panose="020B0604020202020204" pitchFamily="34" charset="0"/>
                        </a:rPr>
                        <a:t> reply to request</a:t>
                      </a:r>
                    </a:p>
                    <a:p>
                      <a:pPr marL="285750" indent="-285750">
                        <a:buFontTx/>
                        <a:buChar char="-"/>
                      </a:pPr>
                      <a:r>
                        <a:rPr lang="en-GB" sz="1100" baseline="0" dirty="0">
                          <a:latin typeface="Arial" panose="020B0604020202020204" pitchFamily="34" charset="0"/>
                          <a:cs typeface="Arial" panose="020B0604020202020204" pitchFamily="34" charset="0"/>
                        </a:rPr>
                        <a:t>Cost-free mandatory training</a:t>
                      </a:r>
                    </a:p>
                  </a:txBody>
                  <a:tcPr marT="60960" marB="6096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dirty="0">
                          <a:latin typeface="Arial" panose="020B0604020202020204" pitchFamily="34" charset="0"/>
                          <a:cs typeface="Arial" panose="020B0604020202020204" pitchFamily="34" charset="0"/>
                        </a:rPr>
                        <a:t>- Some modifications to the rights, none added or deleted</a:t>
                      </a:r>
                    </a:p>
                    <a:p>
                      <a:endParaRPr lang="en-GB" sz="1100" b="0" dirty="0">
                        <a:solidFill>
                          <a:srgbClr val="FF0000"/>
                        </a:solidFill>
                        <a:latin typeface="Arial" panose="020B0604020202020204" pitchFamily="34" charset="0"/>
                        <a:cs typeface="Arial" panose="020B0604020202020204" pitchFamily="34" charset="0"/>
                      </a:endParaRPr>
                    </a:p>
                  </a:txBody>
                  <a:tcPr marT="60960" marB="60960"/>
                </a:tc>
                <a:tc>
                  <a:txBody>
                    <a:bodyPr/>
                    <a:lstStyle/>
                    <a:p>
                      <a:r>
                        <a:rPr lang="en-GB" sz="1100" dirty="0">
                          <a:latin typeface="Arial" panose="020B0604020202020204" pitchFamily="34" charset="0"/>
                          <a:cs typeface="Arial" panose="020B0604020202020204" pitchFamily="34" charset="0"/>
                        </a:rPr>
                        <a:t>- Additional rights:</a:t>
                      </a:r>
                      <a:r>
                        <a:rPr lang="en-GB" sz="1100" baseline="0" dirty="0">
                          <a:latin typeface="Arial" panose="020B0604020202020204" pitchFamily="34" charset="0"/>
                          <a:cs typeface="Arial" panose="020B0604020202020204" pitchFamily="34" charset="0"/>
                        </a:rPr>
                        <a:t> </a:t>
                      </a:r>
                      <a:r>
                        <a:rPr lang="en-GB" sz="1100" dirty="0">
                          <a:latin typeface="Arial" panose="020B0604020202020204" pitchFamily="34" charset="0"/>
                          <a:cs typeface="Arial" panose="020B0604020202020204" pitchFamily="34" charset="0"/>
                        </a:rPr>
                        <a:t>equal</a:t>
                      </a:r>
                      <a:r>
                        <a:rPr lang="en-GB" sz="1100" baseline="0" dirty="0">
                          <a:latin typeface="Arial" panose="020B0604020202020204" pitchFamily="34" charset="0"/>
                          <a:cs typeface="Arial" panose="020B0604020202020204" pitchFamily="34" charset="0"/>
                        </a:rPr>
                        <a:t> pay, equal treatment, guarantees for on-demand work, social protection</a:t>
                      </a:r>
                      <a:endParaRPr lang="en-GB" sz="1100" dirty="0">
                        <a:latin typeface="Arial" panose="020B0604020202020204" pitchFamily="34" charset="0"/>
                        <a:cs typeface="Arial" panose="020B0604020202020204" pitchFamily="34" charset="0"/>
                      </a:endParaRPr>
                    </a:p>
                  </a:txBody>
                  <a:tcPr marT="60960" marB="60960"/>
                </a:tc>
                <a:extLst>
                  <a:ext uri="{0D108BD9-81ED-4DB2-BD59-A6C34878D82A}">
                    <a16:rowId xmlns:a16="http://schemas.microsoft.com/office/drawing/2014/main" val="10003"/>
                  </a:ext>
                </a:extLst>
              </a:tr>
              <a:tr h="472052">
                <a:tc>
                  <a:txBody>
                    <a:bodyPr/>
                    <a:lstStyle/>
                    <a:p>
                      <a:r>
                        <a:rPr lang="en-GB" sz="1400" b="1" kern="1200" dirty="0">
                          <a:solidFill>
                            <a:srgbClr val="0F5494"/>
                          </a:solidFill>
                          <a:effectLst/>
                          <a:latin typeface="Arial" charset="0"/>
                          <a:ea typeface="+mn-ea"/>
                          <a:cs typeface="+mn-cs"/>
                        </a:rPr>
                        <a:t>Enforcement</a:t>
                      </a:r>
                    </a:p>
                  </a:txBody>
                  <a:tcPr marT="60960" marB="60960"/>
                </a:tc>
                <a:tc>
                  <a:txBody>
                    <a:bodyPr/>
                    <a:lstStyle/>
                    <a:p>
                      <a:r>
                        <a:rPr lang="en-GB" sz="1100" dirty="0">
                          <a:latin typeface="Arial" panose="020B0604020202020204" pitchFamily="34" charset="0"/>
                          <a:cs typeface="Arial" panose="020B0604020202020204" pitchFamily="34" charset="0"/>
                        </a:rPr>
                        <a:t>Set of enforcement</a:t>
                      </a:r>
                      <a:r>
                        <a:rPr lang="en-GB" sz="1100" baseline="0" dirty="0">
                          <a:latin typeface="Arial" panose="020B0604020202020204" pitchFamily="34" charset="0"/>
                          <a:cs typeface="Arial" panose="020B0604020202020204" pitchFamily="34" charset="0"/>
                        </a:rPr>
                        <a:t> provisions</a:t>
                      </a:r>
                      <a:endParaRPr lang="en-GB" sz="1100" dirty="0">
                        <a:latin typeface="Arial" panose="020B0604020202020204" pitchFamily="34" charset="0"/>
                        <a:cs typeface="Arial" panose="020B0604020202020204" pitchFamily="34" charset="0"/>
                      </a:endParaRPr>
                    </a:p>
                  </a:txBody>
                  <a:tcPr marT="60960" marB="60960"/>
                </a:tc>
                <a:tc>
                  <a:txBody>
                    <a:bodyPr/>
                    <a:lstStyle/>
                    <a:p>
                      <a:r>
                        <a:rPr lang="en-GB" sz="1100" dirty="0">
                          <a:latin typeface="Arial" panose="020B0604020202020204" pitchFamily="34" charset="0"/>
                          <a:cs typeface="Arial" panose="020B0604020202020204" pitchFamily="34" charset="0"/>
                        </a:rPr>
                        <a:t>Deletion article 13 on compliance</a:t>
                      </a:r>
                    </a:p>
                    <a:p>
                      <a:r>
                        <a:rPr lang="en-GB" sz="1100" dirty="0">
                          <a:latin typeface="Arial" panose="020B0604020202020204" pitchFamily="34" charset="0"/>
                          <a:cs typeface="Arial" panose="020B0604020202020204" pitchFamily="34" charset="0"/>
                        </a:rPr>
                        <a:t>Less detailed procedures</a:t>
                      </a:r>
                      <a:endParaRPr lang="en-GB" sz="1100" b="0" dirty="0">
                        <a:solidFill>
                          <a:schemeClr val="tx1"/>
                        </a:solidFill>
                        <a:latin typeface="Arial" panose="020B0604020202020204" pitchFamily="34" charset="0"/>
                        <a:cs typeface="Arial" panose="020B0604020202020204" pitchFamily="34" charset="0"/>
                      </a:endParaRPr>
                    </a:p>
                  </a:txBody>
                  <a:tcPr marT="60960" marB="60960"/>
                </a:tc>
                <a:tc>
                  <a:txBody>
                    <a:bodyPr/>
                    <a:lstStyle/>
                    <a:p>
                      <a:r>
                        <a:rPr lang="en-GB" sz="1100" dirty="0">
                          <a:latin typeface="Arial" panose="020B0604020202020204" pitchFamily="34" charset="0"/>
                          <a:cs typeface="Arial" panose="020B0604020202020204" pitchFamily="34" charset="0"/>
                        </a:rPr>
                        <a:t>Additional articles on</a:t>
                      </a:r>
                      <a:r>
                        <a:rPr lang="en-GB" sz="1100" baseline="0" dirty="0">
                          <a:latin typeface="Arial" panose="020B0604020202020204" pitchFamily="34" charset="0"/>
                          <a:cs typeface="Arial" panose="020B0604020202020204" pitchFamily="34" charset="0"/>
                        </a:rPr>
                        <a:t> enforcement provisions</a:t>
                      </a:r>
                    </a:p>
                    <a:p>
                      <a:r>
                        <a:rPr lang="en-GB" sz="1100" baseline="0" dirty="0">
                          <a:latin typeface="Arial" panose="020B0604020202020204" pitchFamily="34" charset="0"/>
                          <a:cs typeface="Arial" panose="020B0604020202020204" pitchFamily="34" charset="0"/>
                        </a:rPr>
                        <a:t>More detailed procedures</a:t>
                      </a:r>
                      <a:endParaRPr lang="en-GB" sz="1100" dirty="0">
                        <a:latin typeface="Arial" panose="020B0604020202020204" pitchFamily="34" charset="0"/>
                        <a:cs typeface="Arial" panose="020B0604020202020204" pitchFamily="34" charset="0"/>
                      </a:endParaRPr>
                    </a:p>
                  </a:txBody>
                  <a:tcPr marT="60960" marB="6096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871569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a:t>NEXT STEPS</a:t>
            </a:r>
            <a:endParaRPr lang="en-GB" dirty="0"/>
          </a:p>
        </p:txBody>
      </p:sp>
      <p:sp>
        <p:nvSpPr>
          <p:cNvPr id="3" name="Content Placeholder 2"/>
          <p:cNvSpPr>
            <a:spLocks noGrp="1"/>
          </p:cNvSpPr>
          <p:nvPr>
            <p:ph idx="1"/>
          </p:nvPr>
        </p:nvSpPr>
        <p:spPr/>
        <p:txBody>
          <a:bodyPr/>
          <a:lstStyle/>
          <a:p>
            <a:pPr indent="0">
              <a:buNone/>
            </a:pPr>
            <a:r>
              <a:rPr lang="es-ES" sz="2000" i="0" dirty="0"/>
              <a:t>European </a:t>
            </a:r>
            <a:r>
              <a:rPr lang="es-ES" sz="2000" i="0" dirty="0" err="1"/>
              <a:t>Parliament</a:t>
            </a:r>
            <a:r>
              <a:rPr lang="es-ES" sz="2000" i="0" dirty="0"/>
              <a:t> and Council of </a:t>
            </a:r>
            <a:r>
              <a:rPr lang="es-ES" sz="2000" i="0" dirty="0" err="1"/>
              <a:t>the</a:t>
            </a:r>
            <a:r>
              <a:rPr lang="es-ES" sz="2000" i="0" dirty="0"/>
              <a:t> European </a:t>
            </a:r>
            <a:r>
              <a:rPr lang="es-ES" sz="2000" i="0" dirty="0" err="1"/>
              <a:t>Union</a:t>
            </a:r>
            <a:r>
              <a:rPr lang="es-ES" sz="2000" i="0" dirty="0"/>
              <a:t> to </a:t>
            </a:r>
            <a:r>
              <a:rPr lang="es-ES" sz="2000" i="0" dirty="0" err="1"/>
              <a:t>formalise</a:t>
            </a:r>
            <a:r>
              <a:rPr lang="es-ES" sz="2000" i="0" dirty="0"/>
              <a:t> </a:t>
            </a:r>
            <a:r>
              <a:rPr lang="es-ES" sz="2000" i="0" dirty="0" err="1"/>
              <a:t>their</a:t>
            </a:r>
            <a:r>
              <a:rPr lang="es-ES" sz="2000" i="0" dirty="0"/>
              <a:t> </a:t>
            </a:r>
            <a:r>
              <a:rPr lang="es-ES" sz="2000" i="0" dirty="0" err="1"/>
              <a:t>agreement</a:t>
            </a:r>
            <a:r>
              <a:rPr lang="es-ES" sz="2000" i="0" dirty="0"/>
              <a:t> in </a:t>
            </a:r>
            <a:r>
              <a:rPr lang="es-ES" sz="2000" i="0" dirty="0" err="1"/>
              <a:t>February-April</a:t>
            </a:r>
            <a:r>
              <a:rPr lang="es-ES" sz="2000" i="0" dirty="0"/>
              <a:t>.</a:t>
            </a:r>
          </a:p>
          <a:p>
            <a:pPr indent="0">
              <a:buNone/>
            </a:pPr>
            <a:endParaRPr lang="es-ES" sz="2000" i="0" dirty="0"/>
          </a:p>
          <a:p>
            <a:pPr indent="0">
              <a:buNone/>
            </a:pPr>
            <a:r>
              <a:rPr lang="es-ES" sz="2000" i="0" dirty="0"/>
              <a:t>		</a:t>
            </a:r>
            <a:r>
              <a:rPr lang="es-ES" sz="2000" i="0" dirty="0" err="1"/>
              <a:t>Entry</a:t>
            </a:r>
            <a:r>
              <a:rPr lang="es-ES" sz="2000" i="0" dirty="0"/>
              <a:t> </a:t>
            </a:r>
            <a:r>
              <a:rPr lang="es-ES" sz="2000" i="0" dirty="0" err="1"/>
              <a:t>into</a:t>
            </a:r>
            <a:r>
              <a:rPr lang="es-ES" sz="2000" i="0" dirty="0"/>
              <a:t> </a:t>
            </a:r>
            <a:r>
              <a:rPr lang="es-ES" sz="2000" i="0" dirty="0" err="1"/>
              <a:t>force</a:t>
            </a:r>
            <a:r>
              <a:rPr lang="es-ES" sz="2000" i="0" dirty="0"/>
              <a:t> </a:t>
            </a:r>
            <a:r>
              <a:rPr lang="es-ES" sz="2000" i="0" dirty="0" err="1"/>
              <a:t>before</a:t>
            </a:r>
            <a:r>
              <a:rPr lang="es-ES" sz="2000" i="0" dirty="0"/>
              <a:t> </a:t>
            </a:r>
            <a:r>
              <a:rPr lang="es-ES" sz="2000" i="0" dirty="0" err="1"/>
              <a:t>the</a:t>
            </a:r>
            <a:r>
              <a:rPr lang="es-ES" sz="2000" i="0" dirty="0"/>
              <a:t> </a:t>
            </a:r>
            <a:r>
              <a:rPr lang="es-ES" sz="2000" i="0" dirty="0" err="1"/>
              <a:t>summer</a:t>
            </a:r>
            <a:endParaRPr lang="es-ES" sz="2000" i="0" dirty="0"/>
          </a:p>
          <a:p>
            <a:pPr indent="0">
              <a:buNone/>
            </a:pPr>
            <a:endParaRPr lang="es-ES" sz="2000" i="0" dirty="0"/>
          </a:p>
          <a:p>
            <a:pPr indent="0">
              <a:buNone/>
            </a:pPr>
            <a:r>
              <a:rPr lang="es-ES" sz="2000" i="0" dirty="0"/>
              <a:t>			</a:t>
            </a:r>
          </a:p>
          <a:p>
            <a:pPr indent="0">
              <a:buNone/>
            </a:pPr>
            <a:r>
              <a:rPr lang="es-ES" sz="2000" i="0" dirty="0"/>
              <a:t>			New </a:t>
            </a:r>
            <a:r>
              <a:rPr lang="es-ES" sz="2000" i="0" dirty="0" err="1"/>
              <a:t>rights</a:t>
            </a:r>
            <a:r>
              <a:rPr lang="es-ES" sz="2000" i="0" dirty="0"/>
              <a:t> in </a:t>
            </a:r>
            <a:r>
              <a:rPr lang="es-ES" sz="2000" i="0" dirty="0" err="1"/>
              <a:t>all</a:t>
            </a:r>
            <a:r>
              <a:rPr lang="es-ES" sz="2000" i="0" dirty="0"/>
              <a:t> </a:t>
            </a:r>
            <a:r>
              <a:rPr lang="es-ES" sz="2000" i="0" dirty="0" err="1"/>
              <a:t>workplaces</a:t>
            </a:r>
            <a:r>
              <a:rPr lang="es-ES" sz="2000" i="0" dirty="0"/>
              <a:t> </a:t>
            </a:r>
            <a:r>
              <a:rPr lang="es-ES" sz="2000" i="0" dirty="0" err="1"/>
              <a:t>by</a:t>
            </a:r>
            <a:r>
              <a:rPr lang="es-ES" sz="2000" i="0" dirty="0"/>
              <a:t> 					2022</a:t>
            </a:r>
          </a:p>
        </p:txBody>
      </p:sp>
      <p:sp>
        <p:nvSpPr>
          <p:cNvPr id="4" name="Slide Number Placeholder 3"/>
          <p:cNvSpPr>
            <a:spLocks noGrp="1"/>
          </p:cNvSpPr>
          <p:nvPr>
            <p:ph type="sldNum" sz="quarter" idx="12"/>
          </p:nvPr>
        </p:nvSpPr>
        <p:spPr/>
        <p:txBody>
          <a:bodyPr/>
          <a:lstStyle/>
          <a:p>
            <a:pPr>
              <a:defRPr/>
            </a:pPr>
            <a:fld id="{2BB59E6E-B967-488E-B209-8B7FA0D7AF99}" type="slidenum">
              <a:rPr lang="en-GB" smtClean="0"/>
              <a:pPr>
                <a:defRPr/>
              </a:pPr>
              <a:t>7</a:t>
            </a:fld>
            <a:endParaRPr lang="en-GB" dirty="0"/>
          </a:p>
        </p:txBody>
      </p:sp>
      <p:sp>
        <p:nvSpPr>
          <p:cNvPr id="5" name="Right Arrow 4"/>
          <p:cNvSpPr/>
          <p:nvPr/>
        </p:nvSpPr>
        <p:spPr>
          <a:xfrm>
            <a:off x="794448" y="3681028"/>
            <a:ext cx="1296144" cy="504056"/>
          </a:xfrm>
          <a:prstGeom prst="rightArrow">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auto">
              <a:spcBef>
                <a:spcPts val="0"/>
              </a:spcBef>
              <a:spcAft>
                <a:spcPts val="0"/>
              </a:spcAft>
            </a:pPr>
            <a:endParaRPr lang="en-GB" sz="1800" b="0"/>
          </a:p>
        </p:txBody>
      </p:sp>
      <p:sp>
        <p:nvSpPr>
          <p:cNvPr id="6" name="Right Arrow 5"/>
          <p:cNvSpPr/>
          <p:nvPr/>
        </p:nvSpPr>
        <p:spPr>
          <a:xfrm>
            <a:off x="1691680" y="4813440"/>
            <a:ext cx="1296144" cy="504056"/>
          </a:xfrm>
          <a:prstGeom prst="rightArrow">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auto">
              <a:spcBef>
                <a:spcPts val="0"/>
              </a:spcBef>
              <a:spcAft>
                <a:spcPts val="0"/>
              </a:spcAft>
            </a:pPr>
            <a:endParaRPr lang="en-GB" sz="1800" b="0"/>
          </a:p>
        </p:txBody>
      </p:sp>
    </p:spTree>
    <p:extLst>
      <p:ext uri="{BB962C8B-B14F-4D97-AF65-F5344CB8AC3E}">
        <p14:creationId xmlns:p14="http://schemas.microsoft.com/office/powerpoint/2010/main" val="10467952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endParaRPr lang="en-GB" dirty="0"/>
          </a:p>
        </p:txBody>
      </p:sp>
      <p:sp>
        <p:nvSpPr>
          <p:cNvPr id="3" name="Content Placeholder 2"/>
          <p:cNvSpPr>
            <a:spLocks noGrp="1"/>
          </p:cNvSpPr>
          <p:nvPr>
            <p:ph idx="1"/>
          </p:nvPr>
        </p:nvSpPr>
        <p:spPr/>
        <p:txBody>
          <a:bodyPr/>
          <a:lstStyle/>
          <a:p>
            <a:r>
              <a:rPr lang="en-GB" sz="1800" dirty="0"/>
              <a:t>Proposal for a Directive</a:t>
            </a:r>
          </a:p>
          <a:p>
            <a:pPr indent="0">
              <a:buNone/>
            </a:pPr>
            <a:r>
              <a:rPr lang="en-GB" sz="1200" dirty="0">
                <a:hlinkClick r:id="rId3"/>
              </a:rPr>
              <a:t>http://eur-lex.europa.eu/legal-content/EN/TXT/?qid=1513939591869&amp;uri=COM:2017:797:FIN</a:t>
            </a:r>
            <a:endParaRPr lang="en-GB" sz="1200" dirty="0"/>
          </a:p>
          <a:p>
            <a:r>
              <a:rPr lang="en-GB" sz="1800" dirty="0"/>
              <a:t>Information on website (including proposal, impact assessment, executive summary of the impact assessment, study to support the impact assessment) </a:t>
            </a:r>
            <a:r>
              <a:rPr lang="en-GB" sz="1200" dirty="0">
                <a:hlinkClick r:id="rId4"/>
              </a:rPr>
              <a:t>http://ec.europa.eu/social/main.jsp?catId=1313&amp;langId=en</a:t>
            </a:r>
            <a:endParaRPr lang="en-GB" dirty="0"/>
          </a:p>
          <a:p>
            <a:r>
              <a:rPr lang="en-GB" sz="1800" dirty="0"/>
              <a:t>Press material: </a:t>
            </a:r>
            <a:r>
              <a:rPr lang="en-GB" sz="1200" dirty="0">
                <a:hlinkClick r:id="rId5"/>
              </a:rPr>
              <a:t>http://europa.eu/rapid/press-release_IP-17-5285_en.htm</a:t>
            </a:r>
            <a:endParaRPr lang="en-GB" sz="1200" dirty="0"/>
          </a:p>
          <a:p>
            <a:r>
              <a:rPr lang="en-GB" sz="1800" dirty="0"/>
              <a:t>Legislative process: </a:t>
            </a:r>
            <a:r>
              <a:rPr lang="en-GB" sz="1200" dirty="0">
                <a:hlinkClick r:id="rId6"/>
              </a:rPr>
              <a:t>https://oeil.secure.europarl.europa.eu/oeil/popups/ficheprocedure.do?reference=2017/0355(COD)&amp;l=en</a:t>
            </a:r>
            <a:endParaRPr lang="en-GB" sz="1200" dirty="0"/>
          </a:p>
          <a:p>
            <a:pPr indent="0">
              <a:buNone/>
            </a:pPr>
            <a:endParaRPr lang="en-GB" sz="1800" dirty="0"/>
          </a:p>
        </p:txBody>
      </p:sp>
      <p:sp>
        <p:nvSpPr>
          <p:cNvPr id="4" name="Slide Number Placeholder 3"/>
          <p:cNvSpPr>
            <a:spLocks noGrp="1"/>
          </p:cNvSpPr>
          <p:nvPr>
            <p:ph type="sldNum" sz="quarter" idx="12"/>
          </p:nvPr>
        </p:nvSpPr>
        <p:spPr/>
        <p:txBody>
          <a:bodyPr/>
          <a:lstStyle/>
          <a:p>
            <a:pPr>
              <a:defRPr/>
            </a:pPr>
            <a:fld id="{2BB59E6E-B967-488E-B209-8B7FA0D7AF99}" type="slidenum">
              <a:rPr lang="en-GB" smtClean="0"/>
              <a:pPr>
                <a:defRPr/>
              </a:pPr>
              <a:t>8</a:t>
            </a:fld>
            <a:endParaRPr lang="en-GB" dirty="0"/>
          </a:p>
        </p:txBody>
      </p:sp>
    </p:spTree>
    <p:extLst>
      <p:ext uri="{BB962C8B-B14F-4D97-AF65-F5344CB8AC3E}">
        <p14:creationId xmlns:p14="http://schemas.microsoft.com/office/powerpoint/2010/main" val="12662554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Thank you for your attention</a:t>
            </a:r>
          </a:p>
        </p:txBody>
      </p:sp>
      <p:sp>
        <p:nvSpPr>
          <p:cNvPr id="3" name="Content Placeholder 2"/>
          <p:cNvSpPr>
            <a:spLocks noGrp="1"/>
          </p:cNvSpPr>
          <p:nvPr>
            <p:ph idx="1"/>
          </p:nvPr>
        </p:nvSpPr>
        <p:spPr>
          <a:xfrm>
            <a:off x="539552" y="3284984"/>
            <a:ext cx="7704856" cy="3096444"/>
          </a:xfrm>
        </p:spPr>
        <p:txBody>
          <a:bodyPr/>
          <a:lstStyle/>
          <a:p>
            <a:pPr indent="0">
              <a:buNone/>
            </a:pPr>
            <a:r>
              <a:rPr lang="en-GB" sz="1600" dirty="0"/>
              <a:t>Adam </a:t>
            </a:r>
            <a:r>
              <a:rPr lang="en-GB" sz="1600" dirty="0" err="1"/>
              <a:t>Pokorny</a:t>
            </a:r>
            <a:endParaRPr lang="en-GB" sz="1600" dirty="0"/>
          </a:p>
          <a:p>
            <a:pPr indent="0">
              <a:buNone/>
            </a:pPr>
            <a:r>
              <a:rPr lang="en-GB" sz="1600" i="0" dirty="0"/>
              <a:t>Head of Unit</a:t>
            </a:r>
          </a:p>
          <a:p>
            <a:pPr indent="0">
              <a:buNone/>
            </a:pPr>
            <a:r>
              <a:rPr lang="en-GB" sz="1600" i="0" dirty="0"/>
              <a:t>B.2 Working Conditions</a:t>
            </a:r>
          </a:p>
          <a:p>
            <a:pPr indent="0">
              <a:buNone/>
            </a:pPr>
            <a:r>
              <a:rPr lang="en-GB" sz="1600" dirty="0"/>
              <a:t>Adam.Pokorny@ec.europa.eu</a:t>
            </a:r>
          </a:p>
          <a:p>
            <a:pPr indent="0">
              <a:buNone/>
            </a:pPr>
            <a:endParaRPr lang="en-GB" sz="1600" i="0" dirty="0"/>
          </a:p>
          <a:p>
            <a:pPr indent="0">
              <a:buNone/>
            </a:pPr>
            <a:r>
              <a:rPr lang="en-GB" sz="1600" i="0" dirty="0"/>
              <a:t>European Commission</a:t>
            </a:r>
          </a:p>
          <a:p>
            <a:pPr indent="0">
              <a:buNone/>
            </a:pPr>
            <a:r>
              <a:rPr lang="en-GB" sz="1600" i="0" dirty="0"/>
              <a:t>Directorate General for Employment, Social Affairs and Inclusion</a:t>
            </a:r>
          </a:p>
          <a:p>
            <a:pPr indent="0">
              <a:buNone/>
            </a:pPr>
            <a:endParaRPr lang="en-GB" dirty="0"/>
          </a:p>
        </p:txBody>
      </p:sp>
      <p:sp>
        <p:nvSpPr>
          <p:cNvPr id="4" name="Slide Number Placeholder 3"/>
          <p:cNvSpPr>
            <a:spLocks noGrp="1"/>
          </p:cNvSpPr>
          <p:nvPr>
            <p:ph type="sldNum" sz="quarter" idx="12"/>
          </p:nvPr>
        </p:nvSpPr>
        <p:spPr/>
        <p:txBody>
          <a:bodyPr/>
          <a:lstStyle/>
          <a:p>
            <a:pPr>
              <a:defRPr/>
            </a:pPr>
            <a:fld id="{2BB59E6E-B967-488E-B209-8B7FA0D7AF99}" type="slidenum">
              <a:rPr lang="en-GB" smtClean="0"/>
              <a:pPr>
                <a:defRPr/>
              </a:pPr>
              <a:t>9</a:t>
            </a:fld>
            <a:endParaRPr lang="en-GB" dirty="0"/>
          </a:p>
        </p:txBody>
      </p:sp>
    </p:spTree>
    <p:extLst>
      <p:ext uri="{BB962C8B-B14F-4D97-AF65-F5344CB8AC3E}">
        <p14:creationId xmlns:p14="http://schemas.microsoft.com/office/powerpoint/2010/main" val="2556752495"/>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133176"/>
        </a:solidFill>
        <a:ln>
          <a:solidFill>
            <a:srgbClr val="133176"/>
          </a:solidFill>
        </a:ln>
      </a:spPr>
      <a:bodyPr anchor="ctr"/>
      <a:lstStyle>
        <a:defPPr algn="ctr" defTabSz="457200" fontAlgn="auto">
          <a:spcBef>
            <a:spcPts val="0"/>
          </a:spcBef>
          <a:spcAft>
            <a:spcPts val="0"/>
          </a:spcAft>
          <a:defRPr sz="1800" b="0"/>
        </a:defPPr>
      </a:lstStyle>
      <a:style>
        <a:lnRef idx="1">
          <a:schemeClr val="accent1"/>
        </a:lnRef>
        <a:fillRef idx="3">
          <a:schemeClr val="accent1"/>
        </a:fillRef>
        <a:effectRef idx="2">
          <a:schemeClr val="accent1"/>
        </a:effectRef>
        <a:fontRef idx="minor">
          <a:schemeClr val="lt1"/>
        </a:fontRef>
      </a: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7600" b="1" i="0" u="none" strike="noStrike" cap="none" normalizeH="0" baseline="0" smtClean="0">
            <a:ln>
              <a:noFill/>
            </a:ln>
            <a:solidFill>
              <a:srgbClr val="FFD624"/>
            </a:solidFill>
            <a:effectLst/>
            <a:latin typeface="Verdana"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920</Words>
  <Application>Microsoft Office PowerPoint</Application>
  <PresentationFormat>On-screen Show (4:3)</PresentationFormat>
  <Paragraphs>116</Paragraphs>
  <Slides>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Verdana</vt:lpstr>
      <vt:lpstr>Default Design</vt:lpstr>
      <vt:lpstr>PowerPoint Presentation</vt:lpstr>
      <vt:lpstr>Bringing social Europe back </vt:lpstr>
      <vt:lpstr>The Directive at a glance (1)</vt:lpstr>
      <vt:lpstr>The Directive at a glance (2)</vt:lpstr>
      <vt:lpstr>The role of collective bargaining</vt:lpstr>
      <vt:lpstr> Commission, Parliament and Council </vt:lpstr>
      <vt:lpstr>NEXT STEPS</vt:lpstr>
      <vt:lpstr>References</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2018-01-08T16:58:24Z</dcterms:created>
  <dcterms:modified xsi:type="dcterms:W3CDTF">2019-03-27T16:06:54Z</dcterms:modified>
</cp:coreProperties>
</file>